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0" r:id="rId2"/>
    <p:sldId id="256" r:id="rId3"/>
    <p:sldId id="276" r:id="rId4"/>
    <p:sldId id="277" r:id="rId5"/>
    <p:sldId id="281" r:id="rId6"/>
    <p:sldId id="257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7" r:id="rId15"/>
    <p:sldId id="269" r:id="rId16"/>
    <p:sldId id="271" r:id="rId17"/>
    <p:sldId id="282" r:id="rId18"/>
    <p:sldId id="287" r:id="rId19"/>
    <p:sldId id="284" r:id="rId20"/>
    <p:sldId id="285" r:id="rId21"/>
    <p:sldId id="286" r:id="rId22"/>
    <p:sldId id="289" r:id="rId23"/>
    <p:sldId id="290" r:id="rId24"/>
    <p:sldId id="293" r:id="rId25"/>
    <p:sldId id="292" r:id="rId26"/>
    <p:sldId id="288" r:id="rId27"/>
    <p:sldId id="270" r:id="rId28"/>
    <p:sldId id="273" r:id="rId29"/>
    <p:sldId id="274" r:id="rId30"/>
    <p:sldId id="275" r:id="rId31"/>
    <p:sldId id="291" r:id="rId32"/>
    <p:sldId id="27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EC351C"/>
    <a:srgbClr val="FFCCCC"/>
    <a:srgbClr val="C186EE"/>
    <a:srgbClr val="996633"/>
    <a:srgbClr val="FF6699"/>
    <a:srgbClr val="33CCFF"/>
    <a:srgbClr val="CC00FF"/>
    <a:srgbClr val="CC6600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3792" autoAdjust="0"/>
  </p:normalViewPr>
  <p:slideViewPr>
    <p:cSldViewPr snapToGrid="0">
      <p:cViewPr varScale="1">
        <p:scale>
          <a:sx n="58" d="100"/>
          <a:sy n="58" d="100"/>
        </p:scale>
        <p:origin x="9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F942E-1CD8-4708-8A4A-00BC9B11C6E9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A7081-8B6F-4B9F-A4DC-9E167E6AD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17619-8F28-48B2-8D6C-980F8265725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69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0D75-1BC4-49B3-A059-A60F3E54A04D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B988-303B-4327-9E80-D6CACF6A5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3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0D75-1BC4-49B3-A059-A60F3E54A04D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B988-303B-4327-9E80-D6CACF6A5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2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0D75-1BC4-49B3-A059-A60F3E54A04D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B988-303B-4327-9E80-D6CACF6A5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3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0D75-1BC4-49B3-A059-A60F3E54A04D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B988-303B-4327-9E80-D6CACF6A5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02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0D75-1BC4-49B3-A059-A60F3E54A04D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B988-303B-4327-9E80-D6CACF6A5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37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0D75-1BC4-49B3-A059-A60F3E54A04D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B988-303B-4327-9E80-D6CACF6A5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88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0D75-1BC4-49B3-A059-A60F3E54A04D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B988-303B-4327-9E80-D6CACF6A5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2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0D75-1BC4-49B3-A059-A60F3E54A04D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B988-303B-4327-9E80-D6CACF6A5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0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0D75-1BC4-49B3-A059-A60F3E54A04D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B988-303B-4327-9E80-D6CACF6A5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9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0D75-1BC4-49B3-A059-A60F3E54A04D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B988-303B-4327-9E80-D6CACF6A5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4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0D75-1BC4-49B3-A059-A60F3E54A04D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8B988-303B-4327-9E80-D6CACF6A5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1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A0D75-1BC4-49B3-A059-A60F3E54A04D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8B988-303B-4327-9E80-D6CACF6A5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6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file:///C:\Users\arober1\Documents\Course%20Request\Pathway%20Charts%2021-22\Dance.JPG" TargetMode="External"/><Relationship Id="rId7" Type="http://schemas.openxmlformats.org/officeDocument/2006/relationships/hyperlink" Target="file:///C:\Users\arober1\Documents\Course%20Request\Pathway%20Charts%2021-22\Vocal%20Performance.JP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:\Users\arober1\Documents\Course%20Request\Pathway%20Charts%2021-22\Visual%20Arts.JPG" TargetMode="External"/><Relationship Id="rId5" Type="http://schemas.openxmlformats.org/officeDocument/2006/relationships/hyperlink" Target="file:///C:\Users\arober1\Documents\Course%20Request\Pathway%20Charts%2021-22\Theater.JPG" TargetMode="External"/><Relationship Id="rId4" Type="http://schemas.openxmlformats.org/officeDocument/2006/relationships/hyperlink" Target="file:///C:\Users\arober1\Documents\Course%20Request\Pathway%20Charts%2021-22\Insturmental%20Performance.J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2CCF95-36D1-49D1-A627-30467D6D2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76" y="838524"/>
            <a:ext cx="10573408" cy="53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6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96;p11"/>
          <p:cNvSpPr txBox="1"/>
          <p:nvPr/>
        </p:nvSpPr>
        <p:spPr>
          <a:xfrm>
            <a:off x="224748" y="6291345"/>
            <a:ext cx="8336909" cy="40006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College Credit earned with a 70 or higher in the course</a:t>
            </a:r>
            <a:endParaRPr sz="2000" dirty="0"/>
          </a:p>
        </p:txBody>
      </p:sp>
      <p:sp>
        <p:nvSpPr>
          <p:cNvPr id="12" name="Google Shape;197;p11"/>
          <p:cNvSpPr/>
          <p:nvPr/>
        </p:nvSpPr>
        <p:spPr>
          <a:xfrm rot="-609313">
            <a:off x="956661" y="614798"/>
            <a:ext cx="1606864" cy="1389794"/>
          </a:xfrm>
          <a:prstGeom prst="foldedCorner">
            <a:avLst>
              <a:gd name="adj" fmla="val 16667"/>
            </a:avLst>
          </a:prstGeom>
          <a:solidFill>
            <a:srgbClr val="FFFF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Guaranteed credit in State of Texas Public Colleges and Universities </a:t>
            </a:r>
            <a:endParaRPr sz="1600" b="1" dirty="0"/>
          </a:p>
        </p:txBody>
      </p:sp>
      <p:pic>
        <p:nvPicPr>
          <p:cNvPr id="13" name="Picture 12" descr="Thumbs Up Smiley Face Emoji - Free vector graphic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072">
            <a:off x="127824" y="235281"/>
            <a:ext cx="1177531" cy="9061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2240" y="129747"/>
            <a:ext cx="10515600" cy="1071563"/>
          </a:xfrm>
          <a:noFill/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i="1" dirty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latin typeface="Britannic Bold" panose="020B0903060703020204" pitchFamily="34" charset="0"/>
              </a:rPr>
              <a:t>Dual Credit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0357D5A-B9AC-4819-BE12-05B54DE28B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067938"/>
              </p:ext>
            </p:extLst>
          </p:nvPr>
        </p:nvGraphicFramePr>
        <p:xfrm>
          <a:off x="0" y="2134742"/>
          <a:ext cx="8561656" cy="3227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920">
                  <a:extLst>
                    <a:ext uri="{9D8B030D-6E8A-4147-A177-3AD203B41FA5}">
                      <a16:colId xmlns:a16="http://schemas.microsoft.com/office/drawing/2014/main" val="2474084399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3765567746"/>
                    </a:ext>
                  </a:extLst>
                </a:gridCol>
                <a:gridCol w="3664536">
                  <a:extLst>
                    <a:ext uri="{9D8B030D-6E8A-4147-A177-3AD203B41FA5}">
                      <a16:colId xmlns:a16="http://schemas.microsoft.com/office/drawing/2014/main" val="2641173222"/>
                    </a:ext>
                  </a:extLst>
                </a:gridCol>
              </a:tblGrid>
              <a:tr h="667183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Elective Options</a:t>
                      </a:r>
                    </a:p>
                    <a:p>
                      <a:r>
                        <a:rPr lang="en-US" dirty="0"/>
                        <a:t>10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, 11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or 12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257227"/>
                  </a:ext>
                </a:extLst>
              </a:tr>
              <a:tr h="1111303">
                <a:tc>
                  <a:txBody>
                    <a:bodyPr/>
                    <a:lstStyle/>
                    <a:p>
                      <a:r>
                        <a:rPr lang="en-US" dirty="0"/>
                        <a:t>English 3 (6 CCH)</a:t>
                      </a:r>
                    </a:p>
                    <a:p>
                      <a:r>
                        <a:rPr lang="en-US" dirty="0"/>
                        <a:t>US History (6 CCH)</a:t>
                      </a:r>
                    </a:p>
                    <a:p>
                      <a:r>
                        <a:rPr lang="en-US" dirty="0"/>
                        <a:t>College Algebra (3 CCH)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sz="1600" dirty="0"/>
                        <a:t>CCH (college credit hours)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English 4 (6 CCH)</a:t>
                      </a:r>
                    </a:p>
                    <a:p>
                      <a:r>
                        <a:rPr lang="en-US" dirty="0"/>
                        <a:t>US Government (3 CCH)</a:t>
                      </a:r>
                    </a:p>
                    <a:p>
                      <a:r>
                        <a:rPr lang="en-US" dirty="0"/>
                        <a:t>Economics (3 CCH)</a:t>
                      </a:r>
                    </a:p>
                    <a:p>
                      <a:r>
                        <a:rPr lang="en-US" dirty="0"/>
                        <a:t>PreCalculus (7 CCH) or Statistics (3 CCH)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Hospitality Service (3CCH)</a:t>
                      </a:r>
                    </a:p>
                    <a:p>
                      <a:r>
                        <a:rPr lang="en-US" dirty="0"/>
                        <a:t>Hotel Mgt (3 CCH)</a:t>
                      </a:r>
                    </a:p>
                    <a:p>
                      <a:r>
                        <a:rPr lang="en-US" dirty="0"/>
                        <a:t>Travel Tourism (3 CCH)</a:t>
                      </a:r>
                    </a:p>
                    <a:p>
                      <a:r>
                        <a:rPr lang="en-US" dirty="0"/>
                        <a:t>Principles of Hospitality (3CCH) </a:t>
                      </a:r>
                    </a:p>
                    <a:p>
                      <a:r>
                        <a:rPr lang="en-US" dirty="0"/>
                        <a:t>Practicum Hospitality Service (6 CCH) </a:t>
                      </a:r>
                    </a:p>
                    <a:p>
                      <a:r>
                        <a:rPr lang="en-US" dirty="0"/>
                        <a:t>Public Speaking (3 CCH)</a:t>
                      </a:r>
                    </a:p>
                    <a:p>
                      <a:r>
                        <a:rPr lang="en-US" dirty="0"/>
                        <a:t>Texas Government (3 CCH)</a:t>
                      </a:r>
                    </a:p>
                    <a:p>
                      <a:r>
                        <a:rPr lang="en-US" dirty="0"/>
                        <a:t>Principles of Business  Mgt (3 CCH)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73428"/>
                  </a:ext>
                </a:extLst>
              </a:tr>
            </a:tbl>
          </a:graphicData>
        </a:graphic>
      </p:graphicFrame>
      <p:sp>
        <p:nvSpPr>
          <p:cNvPr id="14" name="Google Shape;191;p11"/>
          <p:cNvSpPr txBox="1"/>
          <p:nvPr/>
        </p:nvSpPr>
        <p:spPr>
          <a:xfrm>
            <a:off x="8561657" y="1265567"/>
            <a:ext cx="3630343" cy="1569620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Students must demonstrate college readiness with qualifying test scores:</a:t>
            </a:r>
            <a:endParaRPr dirty="0"/>
          </a:p>
        </p:txBody>
      </p:sp>
      <p:sp>
        <p:nvSpPr>
          <p:cNvPr id="15" name="Google Shape;192;p11"/>
          <p:cNvSpPr txBox="1"/>
          <p:nvPr/>
        </p:nvSpPr>
        <p:spPr>
          <a:xfrm>
            <a:off x="8887751" y="2945636"/>
            <a:ext cx="3119120" cy="1077178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PSAT 10/11: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Read=460+   Math=510+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B050"/>
                </a:solidFill>
                <a:latin typeface="Quattrocento Sans"/>
                <a:sym typeface="Quattrocento Sans"/>
              </a:rPr>
              <a:t>STAAR English II EOC 4000+</a:t>
            </a:r>
          </a:p>
        </p:txBody>
      </p:sp>
      <p:sp>
        <p:nvSpPr>
          <p:cNvPr id="16" name="Google Shape;194;p11"/>
          <p:cNvSpPr txBox="1"/>
          <p:nvPr/>
        </p:nvSpPr>
        <p:spPr>
          <a:xfrm>
            <a:off x="8173717" y="4056646"/>
            <a:ext cx="421204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Texas Success Initiative </a:t>
            </a:r>
            <a:r>
              <a:rPr lang="en-US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online test available on campus twice a year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7" name="Google Shape;193;p11"/>
          <p:cNvSpPr txBox="1"/>
          <p:nvPr/>
        </p:nvSpPr>
        <p:spPr>
          <a:xfrm>
            <a:off x="9492997" y="4752462"/>
            <a:ext cx="1908629" cy="1938952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TSI</a:t>
            </a:r>
            <a:endParaRPr dirty="0">
              <a:solidFill>
                <a:srgbClr val="00B05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Read=351</a:t>
            </a:r>
            <a:endParaRPr dirty="0">
              <a:solidFill>
                <a:srgbClr val="00B05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Math=350</a:t>
            </a:r>
            <a:endParaRPr dirty="0">
              <a:solidFill>
                <a:srgbClr val="00B05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Writ=340</a:t>
            </a:r>
            <a:endParaRPr dirty="0">
              <a:solidFill>
                <a:srgbClr val="00B05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4+ Essay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18" name="Star: 7 Points 13">
            <a:extLst>
              <a:ext uri="{FF2B5EF4-FFF2-40B4-BE49-F238E27FC236}">
                <a16:creationId xmlns:a16="http://schemas.microsoft.com/office/drawing/2014/main" id="{7F3EB71E-3F64-461E-8CAC-746CC6556D27}"/>
              </a:ext>
            </a:extLst>
          </p:cNvPr>
          <p:cNvSpPr/>
          <p:nvPr/>
        </p:nvSpPr>
        <p:spPr>
          <a:xfrm>
            <a:off x="2307906" y="4292468"/>
            <a:ext cx="2643411" cy="193895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Earn up to 52 college hours before you graduate!</a:t>
            </a:r>
          </a:p>
        </p:txBody>
      </p:sp>
    </p:spTree>
    <p:extLst>
      <p:ext uri="{BB962C8B-B14F-4D97-AF65-F5344CB8AC3E}">
        <p14:creationId xmlns:p14="http://schemas.microsoft.com/office/powerpoint/2010/main" val="1189534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13324" cy="1705029"/>
          </a:xfrm>
          <a:solidFill>
            <a:srgbClr val="00B050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6600" b="1" i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State</a:t>
            </a:r>
            <a:r>
              <a:rPr lang="en-US" sz="6600" b="1" i="1" dirty="0">
                <a:ln w="28575">
                  <a:solidFill>
                    <a:schemeClr val="bg1"/>
                  </a:solidFill>
                </a:ln>
                <a:solidFill>
                  <a:schemeClr val="bg1">
                    <a:lumMod val="65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6600" b="1" i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Assessment (STAAR): Graduation Requirement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36633" y="1807592"/>
            <a:ext cx="7564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2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The following 5 end-of-course (EOC) assessments are required:</a:t>
            </a:r>
          </a:p>
        </p:txBody>
      </p:sp>
      <p:graphicFrame>
        <p:nvGraphicFramePr>
          <p:cNvPr id="6" name="Shape 221"/>
          <p:cNvGraphicFramePr/>
          <p:nvPr>
            <p:extLst>
              <p:ext uri="{D42A27DB-BD31-4B8C-83A1-F6EECF244321}">
                <p14:modId xmlns:p14="http://schemas.microsoft.com/office/powerpoint/2010/main" val="205907614"/>
              </p:ext>
            </p:extLst>
          </p:nvPr>
        </p:nvGraphicFramePr>
        <p:xfrm>
          <a:off x="304801" y="2987654"/>
          <a:ext cx="6505902" cy="21452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44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1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  <a:r>
                        <a:rPr lang="en-US" sz="2400" b="1" baseline="3000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th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Grade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English I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Algebra I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Biology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  <a:r>
                        <a:rPr lang="en-US" sz="2400" b="1" baseline="3000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th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Grade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English II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</a:t>
                      </a:r>
                      <a:r>
                        <a:rPr lang="en-US" sz="2400" b="1" baseline="30000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th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Grade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US History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1" y="5582177"/>
            <a:ext cx="11729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lvl="0" indent="-6350" algn="ctr">
              <a:spcBef>
                <a:spcPts val="560"/>
              </a:spcBef>
              <a:buClr>
                <a:srgbClr val="000000"/>
              </a:buClr>
              <a:buSzPct val="25000"/>
            </a:pPr>
            <a:r>
              <a:rPr lang="en-US" sz="28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You must pass each of the five EOC assessments to meet state graduation requirements.</a:t>
            </a:r>
          </a:p>
        </p:txBody>
      </p:sp>
      <p:pic>
        <p:nvPicPr>
          <p:cNvPr id="8" name="Content Placeholder 3" descr="high f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4503" y="1709613"/>
            <a:ext cx="3028746" cy="3785933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773426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6080" y="20320"/>
            <a:ext cx="11409680" cy="1229360"/>
          </a:xfr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6600" b="1" i="1" dirty="0">
                <a:ln w="28575">
                  <a:solidFill>
                    <a:schemeClr val="bg1"/>
                  </a:solidFill>
                </a:ln>
                <a:solidFill>
                  <a:schemeClr val="bg1">
                    <a:lumMod val="65000"/>
                  </a:schemeClr>
                </a:solidFill>
                <a:latin typeface="Britannic Bold" panose="020B0903060703020204" pitchFamily="34" charset="0"/>
              </a:rPr>
              <a:t>Core Courses for 9</a:t>
            </a:r>
            <a:r>
              <a:rPr lang="en-US" sz="6600" b="1" i="1" baseline="30000" dirty="0">
                <a:ln w="28575">
                  <a:solidFill>
                    <a:schemeClr val="bg1"/>
                  </a:solidFill>
                </a:ln>
                <a:solidFill>
                  <a:schemeClr val="bg1">
                    <a:lumMod val="65000"/>
                  </a:schemeClr>
                </a:solidFill>
                <a:latin typeface="Britannic Bold" panose="020B0903060703020204" pitchFamily="34" charset="0"/>
              </a:rPr>
              <a:t>th</a:t>
            </a:r>
            <a:r>
              <a:rPr lang="en-US" sz="6600" b="1" i="1" dirty="0">
                <a:ln w="28575">
                  <a:solidFill>
                    <a:schemeClr val="bg1"/>
                  </a:solidFill>
                </a:ln>
                <a:solidFill>
                  <a:schemeClr val="bg1">
                    <a:lumMod val="65000"/>
                  </a:schemeClr>
                </a:solidFill>
                <a:latin typeface="Britannic Bold" panose="020B0903060703020204" pitchFamily="34" charset="0"/>
              </a:rPr>
              <a:t> grade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452556"/>
              </p:ext>
            </p:extLst>
          </p:nvPr>
        </p:nvGraphicFramePr>
        <p:xfrm>
          <a:off x="487680" y="1369907"/>
          <a:ext cx="1130808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020">
                  <a:extLst>
                    <a:ext uri="{9D8B030D-6E8A-4147-A177-3AD203B41FA5}">
                      <a16:colId xmlns:a16="http://schemas.microsoft.com/office/drawing/2014/main" val="524762383"/>
                    </a:ext>
                  </a:extLst>
                </a:gridCol>
                <a:gridCol w="2827020">
                  <a:extLst>
                    <a:ext uri="{9D8B030D-6E8A-4147-A177-3AD203B41FA5}">
                      <a16:colId xmlns:a16="http://schemas.microsoft.com/office/drawing/2014/main" val="3715673426"/>
                    </a:ext>
                  </a:extLst>
                </a:gridCol>
                <a:gridCol w="2827020">
                  <a:extLst>
                    <a:ext uri="{9D8B030D-6E8A-4147-A177-3AD203B41FA5}">
                      <a16:colId xmlns:a16="http://schemas.microsoft.com/office/drawing/2014/main" val="3326099558"/>
                    </a:ext>
                  </a:extLst>
                </a:gridCol>
                <a:gridCol w="2827020">
                  <a:extLst>
                    <a:ext uri="{9D8B030D-6E8A-4147-A177-3AD203B41FA5}">
                      <a16:colId xmlns:a16="http://schemas.microsoft.com/office/drawing/2014/main" val="4273490188"/>
                    </a:ext>
                  </a:extLst>
                </a:gridCol>
              </a:tblGrid>
              <a:tr h="483878">
                <a:tc>
                  <a:txBody>
                    <a:bodyPr/>
                    <a:lstStyle/>
                    <a:p>
                      <a:r>
                        <a:rPr lang="en-US" sz="2800" dirty="0"/>
                        <a:t>English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Math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Science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Social Studies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310122"/>
                  </a:ext>
                </a:extLst>
              </a:tr>
              <a:tr h="2647095">
                <a:tc>
                  <a:txBody>
                    <a:bodyPr/>
                    <a:lstStyle/>
                    <a:p>
                      <a:r>
                        <a:rPr lang="en-US" sz="2000" dirty="0"/>
                        <a:t>Currently in</a:t>
                      </a:r>
                    </a:p>
                    <a:p>
                      <a:r>
                        <a:rPr lang="en-US" sz="2000" dirty="0"/>
                        <a:t>Language Arts - 8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baseline="0" dirty="0"/>
                        <a:t> gr</a:t>
                      </a:r>
                    </a:p>
                    <a:p>
                      <a:pPr algn="ctr"/>
                      <a:endParaRPr lang="en-US" sz="2000" dirty="0"/>
                    </a:p>
                    <a:p>
                      <a:pPr algn="ctr"/>
                      <a:r>
                        <a:rPr lang="en-US" sz="2000" b="1" u="sng" dirty="0">
                          <a:solidFill>
                            <a:srgbClr val="7030A0"/>
                          </a:solidFill>
                        </a:rPr>
                        <a:t>Choose</a:t>
                      </a:r>
                    </a:p>
                    <a:p>
                      <a:pPr algn="ctr"/>
                      <a:r>
                        <a:rPr lang="en-US" sz="2000" dirty="0"/>
                        <a:t>English I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or</a:t>
                      </a:r>
                    </a:p>
                    <a:p>
                      <a:pPr algn="ctr"/>
                      <a:r>
                        <a:rPr lang="en-US" sz="2000" dirty="0"/>
                        <a:t>  English I - Advanced</a:t>
                      </a:r>
                    </a:p>
                    <a:p>
                      <a:endParaRPr lang="en-US" sz="2000" dirty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Currently</a:t>
                      </a:r>
                      <a:r>
                        <a:rPr lang="en-US" sz="2000" baseline="0" dirty="0"/>
                        <a:t> in</a:t>
                      </a:r>
                    </a:p>
                    <a:p>
                      <a:r>
                        <a:rPr lang="en-US" sz="2000" baseline="0" dirty="0"/>
                        <a:t>Math - 8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baseline="0" dirty="0"/>
                        <a:t> gr</a:t>
                      </a:r>
                    </a:p>
                    <a:p>
                      <a:endParaRPr lang="en-US" sz="2000" baseline="0" dirty="0"/>
                    </a:p>
                    <a:p>
                      <a:pPr algn="ctr"/>
                      <a:r>
                        <a:rPr lang="en-US" sz="2000" b="1" u="sng" dirty="0">
                          <a:solidFill>
                            <a:srgbClr val="7030A0"/>
                          </a:solidFill>
                        </a:rPr>
                        <a:t>Choose</a:t>
                      </a:r>
                    </a:p>
                    <a:p>
                      <a:pPr algn="ctr"/>
                      <a:r>
                        <a:rPr lang="en-US" sz="2000" dirty="0"/>
                        <a:t>Algebra I</a:t>
                      </a:r>
                    </a:p>
                    <a:p>
                      <a:pPr algn="ctr"/>
                      <a:r>
                        <a:rPr lang="en-US" sz="2000" dirty="0"/>
                        <a:t>or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Algebra I - Advanced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Currently</a:t>
                      </a:r>
                      <a:r>
                        <a:rPr lang="en-US" sz="2000" baseline="0" dirty="0"/>
                        <a:t> in </a:t>
                      </a:r>
                    </a:p>
                    <a:p>
                      <a:r>
                        <a:rPr lang="en-US" sz="2000" baseline="0" dirty="0"/>
                        <a:t>Science – 8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baseline="0" dirty="0"/>
                        <a:t> gr.</a:t>
                      </a:r>
                      <a:endParaRPr lang="en-US" sz="2000" dirty="0"/>
                    </a:p>
                    <a:p>
                      <a:endParaRPr lang="en-US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sng" dirty="0">
                          <a:solidFill>
                            <a:srgbClr val="7030A0"/>
                          </a:solidFill>
                        </a:rPr>
                        <a:t>Choose</a:t>
                      </a:r>
                    </a:p>
                    <a:p>
                      <a:pPr algn="ctr"/>
                      <a:r>
                        <a:rPr lang="en-US" sz="2000" dirty="0"/>
                        <a:t>Biology</a:t>
                      </a:r>
                    </a:p>
                    <a:p>
                      <a:pPr algn="ctr"/>
                      <a:r>
                        <a:rPr lang="en-US" sz="2000" dirty="0"/>
                        <a:t>or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Biology - Advanced</a:t>
                      </a:r>
                    </a:p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Currently in </a:t>
                      </a:r>
                    </a:p>
                    <a:p>
                      <a:r>
                        <a:rPr lang="en-US" dirty="0"/>
                        <a:t>Social Studies – 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gr.</a:t>
                      </a:r>
                    </a:p>
                    <a:p>
                      <a:endParaRPr lang="en-US" sz="24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7030A0"/>
                          </a:solidFill>
                        </a:rPr>
                        <a:t>Choose</a:t>
                      </a:r>
                    </a:p>
                    <a:p>
                      <a:pPr algn="ctr"/>
                      <a:r>
                        <a:rPr lang="en-US" sz="2000" b="0" dirty="0"/>
                        <a:t>World Geography</a:t>
                      </a:r>
                    </a:p>
                    <a:p>
                      <a:pPr algn="ctr"/>
                      <a:r>
                        <a:rPr lang="en-US" sz="2000" b="0" baseline="0" dirty="0"/>
                        <a:t>or</a:t>
                      </a:r>
                    </a:p>
                    <a:p>
                      <a:pPr algn="ctr"/>
                      <a:r>
                        <a:rPr lang="en-US" sz="2000" b="0" baseline="0" dirty="0"/>
                        <a:t> Advanced Geography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2215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447791"/>
              </p:ext>
            </p:extLst>
          </p:nvPr>
        </p:nvGraphicFramePr>
        <p:xfrm>
          <a:off x="487680" y="4500081"/>
          <a:ext cx="11308080" cy="2266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7020">
                  <a:extLst>
                    <a:ext uri="{9D8B030D-6E8A-4147-A177-3AD203B41FA5}">
                      <a16:colId xmlns:a16="http://schemas.microsoft.com/office/drawing/2014/main" val="1154082968"/>
                    </a:ext>
                  </a:extLst>
                </a:gridCol>
                <a:gridCol w="2827020">
                  <a:extLst>
                    <a:ext uri="{9D8B030D-6E8A-4147-A177-3AD203B41FA5}">
                      <a16:colId xmlns:a16="http://schemas.microsoft.com/office/drawing/2014/main" val="2260691061"/>
                    </a:ext>
                  </a:extLst>
                </a:gridCol>
                <a:gridCol w="2827020">
                  <a:extLst>
                    <a:ext uri="{9D8B030D-6E8A-4147-A177-3AD203B41FA5}">
                      <a16:colId xmlns:a16="http://schemas.microsoft.com/office/drawing/2014/main" val="1400685028"/>
                    </a:ext>
                  </a:extLst>
                </a:gridCol>
                <a:gridCol w="2827020">
                  <a:extLst>
                    <a:ext uri="{9D8B030D-6E8A-4147-A177-3AD203B41FA5}">
                      <a16:colId xmlns:a16="http://schemas.microsoft.com/office/drawing/2014/main" val="3865882200"/>
                    </a:ext>
                  </a:extLst>
                </a:gridCol>
              </a:tblGrid>
              <a:tr h="2266707">
                <a:tc>
                  <a:txBody>
                    <a:bodyPr/>
                    <a:lstStyle/>
                    <a:p>
                      <a:r>
                        <a:rPr lang="en-US" sz="2000" dirty="0"/>
                        <a:t>Currently in </a:t>
                      </a:r>
                    </a:p>
                    <a:p>
                      <a:r>
                        <a:rPr lang="en-US" sz="2000" dirty="0"/>
                        <a:t>English I</a:t>
                      </a:r>
                    </a:p>
                    <a:p>
                      <a:endParaRPr lang="en-US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>
                          <a:solidFill>
                            <a:srgbClr val="7030A0"/>
                          </a:solidFill>
                        </a:rPr>
                        <a:t>Choose</a:t>
                      </a:r>
                    </a:p>
                    <a:p>
                      <a:pPr algn="ctr"/>
                      <a:r>
                        <a:rPr lang="en-US" sz="2000" dirty="0"/>
                        <a:t>English II</a:t>
                      </a:r>
                    </a:p>
                    <a:p>
                      <a:pPr algn="ctr"/>
                      <a:r>
                        <a:rPr lang="en-US" sz="2000" dirty="0"/>
                        <a:t>Or</a:t>
                      </a:r>
                    </a:p>
                    <a:p>
                      <a:pPr algn="ctr"/>
                      <a:r>
                        <a:rPr lang="en-US" sz="2000" dirty="0"/>
                        <a:t>English II - Advanced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Currently in </a:t>
                      </a:r>
                    </a:p>
                    <a:p>
                      <a:r>
                        <a:rPr lang="en-US" sz="2000" dirty="0"/>
                        <a:t>Algebra I</a:t>
                      </a:r>
                    </a:p>
                    <a:p>
                      <a:endParaRPr lang="en-US" sz="20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sng" dirty="0">
                          <a:solidFill>
                            <a:srgbClr val="7030A0"/>
                          </a:solidFill>
                        </a:rPr>
                        <a:t>Choose</a:t>
                      </a:r>
                    </a:p>
                    <a:p>
                      <a:pPr algn="ctr"/>
                      <a:r>
                        <a:rPr lang="en-US" sz="2000" dirty="0"/>
                        <a:t>Geometry</a:t>
                      </a:r>
                    </a:p>
                    <a:p>
                      <a:pPr algn="ctr"/>
                      <a:r>
                        <a:rPr lang="en-US" sz="2000" dirty="0"/>
                        <a:t>Or </a:t>
                      </a:r>
                    </a:p>
                    <a:p>
                      <a:pPr algn="ctr"/>
                      <a:r>
                        <a:rPr lang="en-US" sz="2000" baseline="0" dirty="0"/>
                        <a:t>Geometry - Advanced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067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9033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" y="184731"/>
            <a:ext cx="10515600" cy="1071563"/>
          </a:xfr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i="1" dirty="0">
                <a:ln w="28575">
                  <a:solidFill>
                    <a:schemeClr val="bg1"/>
                  </a:solidFill>
                </a:ln>
                <a:solidFill>
                  <a:schemeClr val="bg1">
                    <a:lumMod val="65000"/>
                  </a:schemeClr>
                </a:solidFill>
                <a:latin typeface="Britannic Bold" panose="020B0903060703020204" pitchFamily="34" charset="0"/>
              </a:rPr>
              <a:t>Additional Courses Needed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153008"/>
              </p:ext>
            </p:extLst>
          </p:nvPr>
        </p:nvGraphicFramePr>
        <p:xfrm>
          <a:off x="170268" y="1554307"/>
          <a:ext cx="7885912" cy="5182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956">
                  <a:extLst>
                    <a:ext uri="{9D8B030D-6E8A-4147-A177-3AD203B41FA5}">
                      <a16:colId xmlns:a16="http://schemas.microsoft.com/office/drawing/2014/main" val="120698365"/>
                    </a:ext>
                  </a:extLst>
                </a:gridCol>
                <a:gridCol w="3942956">
                  <a:extLst>
                    <a:ext uri="{9D8B030D-6E8A-4147-A177-3AD203B41FA5}">
                      <a16:colId xmlns:a16="http://schemas.microsoft.com/office/drawing/2014/main" val="399636772"/>
                    </a:ext>
                  </a:extLst>
                </a:gridCol>
              </a:tblGrid>
              <a:tr h="987951">
                <a:tc>
                  <a:txBody>
                    <a:bodyPr/>
                    <a:lstStyle/>
                    <a:p>
                      <a:r>
                        <a:rPr lang="en-US" dirty="0"/>
                        <a:t>Language</a:t>
                      </a:r>
                      <a:r>
                        <a:rPr lang="en-US" baseline="0" dirty="0"/>
                        <a:t> Other than English  (LOTE)</a:t>
                      </a:r>
                    </a:p>
                    <a:p>
                      <a:r>
                        <a:rPr lang="en-US" baseline="0" dirty="0"/>
                        <a:t>2  Full years  of the same language required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Language Other than English (LOTE)</a:t>
                      </a:r>
                    </a:p>
                    <a:p>
                      <a:r>
                        <a:rPr lang="en-US" dirty="0"/>
                        <a:t>2 Full years of the same language</a:t>
                      </a:r>
                      <a:r>
                        <a:rPr lang="en-US" baseline="0" dirty="0"/>
                        <a:t> required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17948"/>
                  </a:ext>
                </a:extLst>
              </a:tr>
              <a:tr h="2338152">
                <a:tc>
                  <a:txBody>
                    <a:bodyPr/>
                    <a:lstStyle/>
                    <a:p>
                      <a:r>
                        <a:rPr lang="en-US" sz="2000" u="sng" dirty="0"/>
                        <a:t>Currently enrolled</a:t>
                      </a:r>
                      <a:r>
                        <a:rPr lang="en-US" sz="2000" u="sng" baseline="0" dirty="0"/>
                        <a:t> in Spanish for Spanish Speakers</a:t>
                      </a:r>
                    </a:p>
                    <a:p>
                      <a:endParaRPr lang="en-US" sz="2000" baseline="0" dirty="0"/>
                    </a:p>
                    <a:p>
                      <a:pPr algn="ctr"/>
                      <a:r>
                        <a:rPr lang="en-US" sz="2000" b="1" u="sng" dirty="0">
                          <a:solidFill>
                            <a:srgbClr val="996633"/>
                          </a:solidFill>
                        </a:rPr>
                        <a:t>Choose</a:t>
                      </a:r>
                    </a:p>
                    <a:p>
                      <a:pPr algn="ctr"/>
                      <a:r>
                        <a:rPr lang="en-US" sz="2000" baseline="0" dirty="0"/>
                        <a:t>Spanish III</a:t>
                      </a:r>
                    </a:p>
                    <a:p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/>
                        <a:t>Currently enrolled in Spanish</a:t>
                      </a:r>
                      <a:r>
                        <a:rPr lang="en-US" u="sng" baseline="0" dirty="0"/>
                        <a:t> I</a:t>
                      </a:r>
                      <a:endParaRPr lang="en-US" u="sng" dirty="0"/>
                    </a:p>
                    <a:p>
                      <a:endParaRPr lang="en-US" dirty="0"/>
                    </a:p>
                    <a:p>
                      <a:pPr algn="ctr"/>
                      <a:endParaRPr lang="en-US" sz="1800" b="1" u="sng" dirty="0">
                        <a:solidFill>
                          <a:srgbClr val="996633"/>
                        </a:solidFill>
                      </a:endParaRPr>
                    </a:p>
                    <a:p>
                      <a:pPr algn="ctr"/>
                      <a:r>
                        <a:rPr lang="en-US" sz="2000" b="1" u="sng" dirty="0">
                          <a:solidFill>
                            <a:srgbClr val="996633"/>
                          </a:solidFill>
                        </a:rPr>
                        <a:t>Choose</a:t>
                      </a:r>
                    </a:p>
                    <a:p>
                      <a:pPr algn="ctr"/>
                      <a:r>
                        <a:rPr lang="en-US" sz="2000" dirty="0"/>
                        <a:t>Spanish </a:t>
                      </a:r>
                      <a:r>
                        <a:rPr lang="en-US" sz="2000" baseline="0" dirty="0"/>
                        <a:t> II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20898"/>
                  </a:ext>
                </a:extLst>
              </a:tr>
              <a:tr h="1856491">
                <a:tc>
                  <a:txBody>
                    <a:bodyPr/>
                    <a:lstStyle/>
                    <a:p>
                      <a:r>
                        <a:rPr lang="en-US" u="sng" dirty="0"/>
                        <a:t>Currently</a:t>
                      </a:r>
                      <a:r>
                        <a:rPr lang="en-US" u="sng" baseline="0" dirty="0"/>
                        <a:t> not enrolled in LOTE Class</a:t>
                      </a:r>
                    </a:p>
                    <a:p>
                      <a:endParaRPr lang="en-US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996633"/>
                          </a:solidFill>
                        </a:rPr>
                        <a:t>Choose</a:t>
                      </a:r>
                    </a:p>
                    <a:p>
                      <a:pPr algn="ctr"/>
                      <a:r>
                        <a:rPr lang="en-US" sz="2000" baseline="0" dirty="0"/>
                        <a:t>Spanish I</a:t>
                      </a:r>
                    </a:p>
                    <a:p>
                      <a:pPr algn="ctr"/>
                      <a:endParaRPr lang="en-US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38466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03140"/>
              </p:ext>
            </p:extLst>
          </p:nvPr>
        </p:nvGraphicFramePr>
        <p:xfrm>
          <a:off x="8056180" y="1554308"/>
          <a:ext cx="3523592" cy="518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3592">
                  <a:extLst>
                    <a:ext uri="{9D8B030D-6E8A-4147-A177-3AD203B41FA5}">
                      <a16:colId xmlns:a16="http://schemas.microsoft.com/office/drawing/2014/main" val="2284998737"/>
                    </a:ext>
                  </a:extLst>
                </a:gridCol>
              </a:tblGrid>
              <a:tr h="904285">
                <a:tc>
                  <a:txBody>
                    <a:bodyPr/>
                    <a:lstStyle/>
                    <a:p>
                      <a:r>
                        <a:rPr lang="en-US" dirty="0"/>
                        <a:t>Fine Arts</a:t>
                      </a:r>
                    </a:p>
                    <a:p>
                      <a:r>
                        <a:rPr lang="en-US" dirty="0"/>
                        <a:t>1 full</a:t>
                      </a:r>
                      <a:r>
                        <a:rPr lang="en-US" baseline="0" dirty="0"/>
                        <a:t> year required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056733"/>
                  </a:ext>
                </a:extLst>
              </a:tr>
              <a:tr h="2134595">
                <a:tc>
                  <a:txBody>
                    <a:bodyPr/>
                    <a:lstStyle/>
                    <a:p>
                      <a:r>
                        <a:rPr lang="en-US" u="sng" dirty="0"/>
                        <a:t>Currently enrolled in High School</a:t>
                      </a:r>
                      <a:r>
                        <a:rPr lang="en-US" u="sng" baseline="0" dirty="0"/>
                        <a:t> </a:t>
                      </a:r>
                      <a:r>
                        <a:rPr lang="en-US" u="sng" dirty="0"/>
                        <a:t>Art I</a:t>
                      </a:r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sz="2000" b="1" u="sng" dirty="0">
                          <a:solidFill>
                            <a:srgbClr val="996633"/>
                          </a:solidFill>
                        </a:rPr>
                        <a:t>Choose</a:t>
                      </a:r>
                    </a:p>
                    <a:p>
                      <a:pPr algn="ctr"/>
                      <a:r>
                        <a:rPr lang="en-US" sz="2000" dirty="0"/>
                        <a:t>Art</a:t>
                      </a:r>
                      <a:r>
                        <a:rPr lang="en-US" sz="2000" baseline="0" dirty="0"/>
                        <a:t> II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36527"/>
                  </a:ext>
                </a:extLst>
              </a:tr>
              <a:tr h="1868400">
                <a:tc>
                  <a:txBody>
                    <a:bodyPr/>
                    <a:lstStyle/>
                    <a:p>
                      <a:r>
                        <a:rPr lang="en-US" u="sng" dirty="0"/>
                        <a:t>Currently not enrolled in Fine Arts</a:t>
                      </a:r>
                    </a:p>
                    <a:p>
                      <a:endParaRPr lang="en-US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996633"/>
                          </a:solidFill>
                        </a:rPr>
                        <a:t>Choose</a:t>
                      </a:r>
                    </a:p>
                    <a:p>
                      <a:pPr algn="ctr"/>
                      <a:r>
                        <a:rPr lang="en-US" sz="2000" baseline="0" dirty="0"/>
                        <a:t>Art I</a:t>
                      </a:r>
                    </a:p>
                    <a:p>
                      <a:pPr algn="ctr"/>
                      <a:r>
                        <a:rPr lang="en-US" sz="2000" baseline="0" dirty="0"/>
                        <a:t>Theater I</a:t>
                      </a:r>
                    </a:p>
                    <a:p>
                      <a:pPr algn="ctr"/>
                      <a:r>
                        <a:rPr lang="en-US" sz="2000" baseline="0" dirty="0"/>
                        <a:t>Dance I</a:t>
                      </a:r>
                    </a:p>
                    <a:p>
                      <a:pPr algn="ctr"/>
                      <a:r>
                        <a:rPr lang="en-US" sz="2000" baseline="0" dirty="0"/>
                        <a:t>Marching Band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341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497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1160" y="100096"/>
            <a:ext cx="11409680" cy="122936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6600" b="1" i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Physical Education/Athletics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7320" y="1182070"/>
            <a:ext cx="61772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mic Sans MS" panose="030F0702030302020204" pitchFamily="66" charset="0"/>
              </a:rPr>
              <a:t>1 full year of credit required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026" y="2032005"/>
            <a:ext cx="4206240" cy="175432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Comic Sans MS" panose="030F0702030302020204" pitchFamily="66" charset="0"/>
              </a:rPr>
              <a:t>Physical Education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Individual Team Sports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Foundation of Personal Fitness</a:t>
            </a:r>
          </a:p>
          <a:p>
            <a:r>
              <a:rPr lang="en-US" sz="2000" dirty="0">
                <a:latin typeface="Comic Sans MS" panose="030F0702030302020204" pitchFamily="66" charset="0"/>
              </a:rPr>
              <a:t>Aerobics Activities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3840" y="2541365"/>
            <a:ext cx="4206240" cy="3908762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00B050"/>
                </a:solidFill>
                <a:latin typeface="Comic Sans MS" panose="030F0702030302020204" pitchFamily="66" charset="0"/>
              </a:rPr>
              <a:t>Athletics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Baseball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Basketball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Cross Country Track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Football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Soccer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Track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Volleyball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Cheerleading 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Dance Team </a:t>
            </a:r>
          </a:p>
          <a:p>
            <a:pPr algn="ctr"/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Marching Band</a:t>
            </a:r>
          </a:p>
          <a:p>
            <a:pPr algn="ctr"/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4600" y="2070061"/>
            <a:ext cx="2540000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Comic Sans MS" panose="030F0702030302020204" pitchFamily="66" charset="0"/>
              </a:rPr>
              <a:t>Try Outs Required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9" name="Google Shape;278;p18"/>
          <p:cNvSpPr/>
          <p:nvPr/>
        </p:nvSpPr>
        <p:spPr>
          <a:xfrm>
            <a:off x="4765612" y="2193918"/>
            <a:ext cx="2445535" cy="1952635"/>
          </a:xfrm>
          <a:prstGeom prst="rect">
            <a:avLst/>
          </a:prstGeom>
          <a:solidFill>
            <a:srgbClr val="FFFF00"/>
          </a:solidFill>
          <a:ln w="114300" cap="flat" cmpd="sng">
            <a:solidFill>
              <a:schemeClr val="tx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Quattrocento Sans"/>
                <a:ea typeface="Quattrocento Sans"/>
                <a:cs typeface="Quattrocento Sans"/>
                <a:sym typeface="Quattrocento Sans"/>
              </a:rPr>
              <a:t>Athletes playing 2 sports should choose the sport that comes first in the school year.</a:t>
            </a:r>
            <a:endParaRPr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" name="Google Shape;277;p18"/>
          <p:cNvSpPr/>
          <p:nvPr/>
        </p:nvSpPr>
        <p:spPr>
          <a:xfrm>
            <a:off x="244540" y="4386831"/>
            <a:ext cx="6313915" cy="2286232"/>
          </a:xfrm>
          <a:prstGeom prst="rect">
            <a:avLst/>
          </a:prstGeom>
          <a:solidFill>
            <a:schemeClr val="tx1"/>
          </a:solidFill>
          <a:ln w="7620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Tryouts are required for most sports.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B05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Coaches will evaluate student placement over the summer.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Incoming 9th graders can sign up for the sport of their choice.</a:t>
            </a:r>
            <a:endParaRPr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12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5374640" y="-10160"/>
            <a:ext cx="7112000" cy="2593240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6000" b="1" i="1" dirty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 is an Endorsement?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6615" y="1652190"/>
            <a:ext cx="6594255" cy="32624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sz="28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It’s an Investment in the personal part of a student’s high school experience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Endorsements are known as “Majors” in college – the subjects that students are most interested in.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The classes specialize in knowledge and skills to prepare students for higher education and careers!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7110" y="5540122"/>
            <a:ext cx="5687059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To fulfill the graduation requirement of an Endorsement, you must have 4 credits in your selected career pathway.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Google Shape;336;p22"/>
          <p:cNvSpPr/>
          <p:nvPr/>
        </p:nvSpPr>
        <p:spPr>
          <a:xfrm>
            <a:off x="222715" y="5793640"/>
            <a:ext cx="5223900" cy="785626"/>
          </a:xfrm>
          <a:prstGeom prst="rect">
            <a:avLst/>
          </a:prstGeom>
          <a:solidFill>
            <a:schemeClr val="tx1"/>
          </a:solidFill>
          <a:ln w="762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Many industry certifications and licenses are available through CTE courses.  Talk to a CTE instructor or see the SISD Educational Planning Guide for more information.</a:t>
            </a:r>
            <a:endParaRPr sz="1200" b="1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5E3851-1CC8-4285-9BF9-45045CBE1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73" y="609600"/>
            <a:ext cx="5223899" cy="4687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3602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lege &amp; Career Readiness / Graduation Pro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1" y="74830"/>
            <a:ext cx="4304139" cy="325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09046" y="5469166"/>
            <a:ext cx="7163769" cy="1348567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Endorsement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8318" y="224658"/>
            <a:ext cx="747823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Types of Careers For Business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45479" y="1560839"/>
            <a:ext cx="2672430" cy="1754326"/>
          </a:xfrm>
          <a:prstGeom prst="rect">
            <a:avLst/>
          </a:prstGeom>
          <a:solidFill>
            <a:srgbClr val="EE833A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Accountant</a:t>
            </a:r>
          </a:p>
          <a:p>
            <a:r>
              <a:rPr lang="en-US" dirty="0"/>
              <a:t>Automotive Technician</a:t>
            </a:r>
          </a:p>
          <a:p>
            <a:r>
              <a:rPr lang="en-US" dirty="0"/>
              <a:t>Banker</a:t>
            </a:r>
          </a:p>
          <a:p>
            <a:r>
              <a:rPr lang="en-US" dirty="0"/>
              <a:t>Film Editor</a:t>
            </a:r>
          </a:p>
          <a:p>
            <a:r>
              <a:rPr lang="en-US" dirty="0"/>
              <a:t>Mechanic</a:t>
            </a:r>
          </a:p>
          <a:p>
            <a:r>
              <a:rPr lang="en-US" dirty="0"/>
              <a:t>Pilot/Flight Attendant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30173" y="1951415"/>
            <a:ext cx="2616375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Plumber</a:t>
            </a:r>
          </a:p>
          <a:p>
            <a:r>
              <a:rPr lang="en-US" dirty="0"/>
              <a:t>Graphic Designer</a:t>
            </a:r>
          </a:p>
          <a:p>
            <a:r>
              <a:rPr lang="en-US" dirty="0"/>
              <a:t>Veterinarian</a:t>
            </a:r>
          </a:p>
          <a:p>
            <a:r>
              <a:rPr lang="en-US" dirty="0"/>
              <a:t>Video Game Designer</a:t>
            </a:r>
          </a:p>
          <a:p>
            <a:r>
              <a:rPr lang="en-US" dirty="0"/>
              <a:t>Web Designer</a:t>
            </a:r>
          </a:p>
          <a:p>
            <a:r>
              <a:rPr lang="en-US" dirty="0"/>
              <a:t>Welder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6705" y="3362960"/>
            <a:ext cx="36499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Pathways We Offer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0440" y="4070575"/>
            <a:ext cx="1595756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Money Matters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65513" y="4347574"/>
            <a:ext cx="2652396" cy="646331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Principles of Business Management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94152" y="4019262"/>
            <a:ext cx="1989895" cy="369332"/>
          </a:xfrm>
          <a:prstGeom prst="rect">
            <a:avLst/>
          </a:prstGeom>
          <a:solidFill>
            <a:srgbClr val="CC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Graphic Design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94152" y="4510028"/>
            <a:ext cx="2242877" cy="369332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Web Development</a:t>
            </a:r>
          </a:p>
        </p:txBody>
      </p:sp>
    </p:spTree>
    <p:extLst>
      <p:ext uri="{BB962C8B-B14F-4D97-AF65-F5344CB8AC3E}">
        <p14:creationId xmlns:p14="http://schemas.microsoft.com/office/powerpoint/2010/main" val="2504224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5E3F62-7015-4BFD-A443-84ADA0DF3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00"/>
          <a:stretch/>
        </p:blipFill>
        <p:spPr>
          <a:xfrm>
            <a:off x="0" y="2626047"/>
            <a:ext cx="6319520" cy="30127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010F44-B4BB-465A-A023-58B45191D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03" y="0"/>
            <a:ext cx="4527477" cy="2626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6B734E-9D89-48AE-9464-CDAE37CA7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033" y="5638800"/>
            <a:ext cx="7175614" cy="11535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DD2891-A477-4BC8-B718-64F2ECE4C038}"/>
              </a:ext>
            </a:extLst>
          </p:cNvPr>
          <p:cNvSpPr/>
          <p:nvPr/>
        </p:nvSpPr>
        <p:spPr>
          <a:xfrm>
            <a:off x="4863570" y="21633"/>
            <a:ext cx="7016540" cy="148204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haroni" panose="02010803020104030203" pitchFamily="2" charset="-79"/>
              </a:rPr>
              <a:t>Types of Careers for Education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DF486B-4AD7-4CB7-B550-819D5A1F0C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098"/>
          <a:stretch/>
        </p:blipFill>
        <p:spPr>
          <a:xfrm>
            <a:off x="6627976" y="1313023"/>
            <a:ext cx="5331671" cy="396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91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1723F2-5ED5-45E2-BA11-DAF3C6161E1A}"/>
              </a:ext>
            </a:extLst>
          </p:cNvPr>
          <p:cNvSpPr/>
          <p:nvPr/>
        </p:nvSpPr>
        <p:spPr>
          <a:xfrm>
            <a:off x="299545" y="740979"/>
            <a:ext cx="1165071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Information Technology (IB Program)</a:t>
            </a:r>
          </a:p>
          <a:p>
            <a:pPr algn="ctr"/>
            <a:endParaRPr lang="en-US" sz="28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Principles of Information Technology 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Robotics 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Drones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 Project Resolution 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Web Design</a:t>
            </a:r>
          </a:p>
          <a:p>
            <a:pPr algn="ctr"/>
            <a:r>
              <a:rPr lang="en-US" sz="2800" b="1" dirty="0">
                <a:latin typeface="Comic Sans MS" panose="030F0702030302020204" pitchFamily="66" charset="0"/>
              </a:rPr>
              <a:t> Web Games</a:t>
            </a:r>
          </a:p>
          <a:p>
            <a:pPr algn="ctr"/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0306F-EF06-4EEC-818D-537D15D3A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27" y="1745617"/>
            <a:ext cx="2100321" cy="2096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7D2B2E-017D-4824-BBCD-53E56949A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20" y="4210054"/>
            <a:ext cx="3355428" cy="1906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BE1C5D-8D69-4D7C-8D10-18F336933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6322" y="2361173"/>
            <a:ext cx="2748731" cy="19521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C57032C-C9B7-424F-AE5E-258884F351C0}"/>
              </a:ext>
            </a:extLst>
          </p:cNvPr>
          <p:cNvSpPr txBox="1">
            <a:spLocks/>
          </p:cNvSpPr>
          <p:nvPr/>
        </p:nvSpPr>
        <p:spPr>
          <a:xfrm>
            <a:off x="5159829" y="5682977"/>
            <a:ext cx="7012986" cy="1134756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Endorsement</a:t>
            </a:r>
          </a:p>
        </p:txBody>
      </p:sp>
    </p:spTree>
    <p:extLst>
      <p:ext uri="{BB962C8B-B14F-4D97-AF65-F5344CB8AC3E}">
        <p14:creationId xmlns:p14="http://schemas.microsoft.com/office/powerpoint/2010/main" val="622795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2DBF1B8-3390-494E-9444-FE8882B4B0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7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030015" y="767256"/>
            <a:ext cx="9606454" cy="5549462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4800" b="1" dirty="0">
              <a:ln w="28575">
                <a:solidFill>
                  <a:schemeClr val="bg1"/>
                </a:solidFill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5400" b="1" dirty="0">
                <a:ln w="28575">
                  <a:solidFill>
                    <a:schemeClr val="bg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High School Graduation</a:t>
            </a:r>
          </a:p>
          <a:p>
            <a:pPr marL="0" indent="0" algn="ctr">
              <a:buNone/>
            </a:pPr>
            <a:r>
              <a:rPr lang="en-US" sz="5400" b="1" dirty="0">
                <a:ln w="28575">
                  <a:solidFill>
                    <a:schemeClr val="bg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Requirements </a:t>
            </a:r>
          </a:p>
          <a:p>
            <a:pPr marL="0" indent="0" algn="ctr">
              <a:buNone/>
            </a:pPr>
            <a:r>
              <a:rPr lang="en-US" sz="5400" b="1" dirty="0">
                <a:ln w="28575">
                  <a:solidFill>
                    <a:schemeClr val="bg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and </a:t>
            </a:r>
          </a:p>
          <a:p>
            <a:pPr marL="0" indent="0" algn="ctr">
              <a:buNone/>
            </a:pPr>
            <a:r>
              <a:rPr lang="en-US" sz="5400" b="1" dirty="0">
                <a:ln w="28575">
                  <a:solidFill>
                    <a:schemeClr val="bg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Course Selections </a:t>
            </a:r>
          </a:p>
          <a:p>
            <a:pPr marL="0" indent="0" algn="ctr">
              <a:buNone/>
            </a:pPr>
            <a:r>
              <a:rPr lang="en-US" sz="5400" b="1" dirty="0">
                <a:ln w="28575">
                  <a:solidFill>
                    <a:schemeClr val="bg1"/>
                  </a:solidFill>
                </a:ln>
                <a:latin typeface="Aharoni" panose="02010803020104030203" pitchFamily="2" charset="-79"/>
                <a:cs typeface="Aharoni" panose="02010803020104030203" pitchFamily="2" charset="-79"/>
              </a:rPr>
              <a:t>Presentation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BB184A-5C7E-4947-A764-4843E3A35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991" y="4360003"/>
            <a:ext cx="1992478" cy="195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01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3EF2A7-A74F-4408-9A56-F51BB6751ADE}"/>
              </a:ext>
            </a:extLst>
          </p:cNvPr>
          <p:cNvSpPr/>
          <p:nvPr/>
        </p:nvSpPr>
        <p:spPr>
          <a:xfrm>
            <a:off x="117236" y="595727"/>
            <a:ext cx="8770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AGRICULTURE, FOOD &amp; NATURAL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E7788-EE05-46D6-B728-AE50C7D92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083" y="5705756"/>
            <a:ext cx="7175614" cy="1152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95B213-9267-42BD-A9D5-265DFBC4C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29" y="1160471"/>
            <a:ext cx="10787742" cy="44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42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D39CAB-B547-4820-BB0C-3813B56DD1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r="15260" b="-2"/>
          <a:stretch/>
        </p:blipFill>
        <p:spPr>
          <a:xfrm>
            <a:off x="7794519" y="3506112"/>
            <a:ext cx="4397481" cy="3351888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</p:spPr>
      </p:pic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3822A961-75F6-4492-A4AE-458739196C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 r="1" b="27646"/>
          <a:stretch/>
        </p:blipFill>
        <p:spPr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6" descr="A picture containing grass, outdoor, green, vegetable&#10;&#10;Description automatically generated">
            <a:extLst>
              <a:ext uri="{FF2B5EF4-FFF2-40B4-BE49-F238E27FC236}">
                <a16:creationId xmlns:a16="http://schemas.microsoft.com/office/drawing/2014/main" id="{CBD09065-3EFC-486D-81CE-9CBD41A92F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" r="3" b="3"/>
          <a:stretch/>
        </p:blipFill>
        <p:spPr>
          <a:xfrm>
            <a:off x="6168189" y="10"/>
            <a:ext cx="6023811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66889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9D70C9-5AF6-4F97-8F6A-10E61B59AC93}"/>
              </a:ext>
            </a:extLst>
          </p:cNvPr>
          <p:cNvSpPr/>
          <p:nvPr/>
        </p:nvSpPr>
        <p:spPr>
          <a:xfrm>
            <a:off x="119744" y="391886"/>
            <a:ext cx="7911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Marketing/Hotel Management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585B2-7D9C-4A31-B1DA-911DEF4F8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083" y="5705756"/>
            <a:ext cx="7175614" cy="115224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8B7AF42-CA4E-466E-B93C-2BF814DCF308}"/>
              </a:ext>
            </a:extLst>
          </p:cNvPr>
          <p:cNvSpPr txBox="1">
            <a:spLocks/>
          </p:cNvSpPr>
          <p:nvPr/>
        </p:nvSpPr>
        <p:spPr>
          <a:xfrm>
            <a:off x="119744" y="1491658"/>
            <a:ext cx="4572000" cy="40273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Course Sequence:</a:t>
            </a:r>
          </a:p>
          <a:p>
            <a:r>
              <a:rPr lang="en-US"/>
              <a:t>Principles of Hospitality and Tourism</a:t>
            </a:r>
          </a:p>
          <a:p>
            <a:r>
              <a:rPr lang="en-US"/>
              <a:t>Hotel Management</a:t>
            </a:r>
          </a:p>
          <a:p>
            <a:r>
              <a:rPr lang="en-US"/>
              <a:t>Travel and Tourism Management</a:t>
            </a:r>
          </a:p>
          <a:p>
            <a:r>
              <a:rPr lang="en-US"/>
              <a:t>Practicum in Hospitality Services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9EA3F-1FC8-4189-B1A6-EE5C7ACA1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667" y="1013331"/>
            <a:ext cx="6705599" cy="4893732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179258F-BE07-483E-BC40-B640C8D3C942}"/>
              </a:ext>
            </a:extLst>
          </p:cNvPr>
          <p:cNvSpPr/>
          <p:nvPr/>
        </p:nvSpPr>
        <p:spPr>
          <a:xfrm>
            <a:off x="483827" y="5086757"/>
            <a:ext cx="2743200" cy="16406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OSHA 30 certification</a:t>
            </a:r>
          </a:p>
        </p:txBody>
      </p:sp>
    </p:spTree>
    <p:extLst>
      <p:ext uri="{BB962C8B-B14F-4D97-AF65-F5344CB8AC3E}">
        <p14:creationId xmlns:p14="http://schemas.microsoft.com/office/powerpoint/2010/main" val="1580436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704EFE-42E8-4C4D-AF32-312001F77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C41F80-569D-4872-BD9D-4F7832207B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18" b="-1"/>
          <a:stretch/>
        </p:blipFill>
        <p:spPr>
          <a:xfrm>
            <a:off x="20" y="10"/>
            <a:ext cx="4063977" cy="3428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40BBBC-46D3-44D9-8673-EB10036D4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5"/>
          <a:stretch/>
        </p:blipFill>
        <p:spPr>
          <a:xfrm>
            <a:off x="4044529" y="10"/>
            <a:ext cx="4083465" cy="3428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077F6-E9DB-4CF6-A85A-10739273E6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r="8686" b="-1"/>
          <a:stretch/>
        </p:blipFill>
        <p:spPr>
          <a:xfrm>
            <a:off x="8127994" y="10"/>
            <a:ext cx="4064005" cy="3428990"/>
          </a:xfrm>
          <a:prstGeom prst="rect">
            <a:avLst/>
          </a:prstGeom>
        </p:spPr>
      </p:pic>
      <p:pic>
        <p:nvPicPr>
          <p:cNvPr id="3" name="Picture 2" descr="A picture containing table, indoor, person, meal&#10;&#10;Description automatically generated">
            <a:extLst>
              <a:ext uri="{FF2B5EF4-FFF2-40B4-BE49-F238E27FC236}">
                <a16:creationId xmlns:a16="http://schemas.microsoft.com/office/drawing/2014/main" id="{667AA4A7-6E11-4CE3-AEF0-C5FA5FA950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2" r="4" b="16709"/>
          <a:stretch/>
        </p:blipFill>
        <p:spPr>
          <a:xfrm>
            <a:off x="20" y="3429000"/>
            <a:ext cx="4059916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5B3150-8D69-4206-BABB-4532AF71D43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9" b="-4"/>
          <a:stretch/>
        </p:blipFill>
        <p:spPr>
          <a:xfrm>
            <a:off x="4052316" y="3429000"/>
            <a:ext cx="4087368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335D6B-099F-4002-8140-3C0D172F0C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0"/>
          <a:stretch/>
        </p:blipFill>
        <p:spPr>
          <a:xfrm>
            <a:off x="8132064" y="3429000"/>
            <a:ext cx="405993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83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FE5F388-ED5C-4B0E-9586-17AA612D1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722764-E569-4847-B322-589B69693213}"/>
              </a:ext>
            </a:extLst>
          </p:cNvPr>
          <p:cNvSpPr txBox="1"/>
          <p:nvPr/>
        </p:nvSpPr>
        <p:spPr>
          <a:xfrm>
            <a:off x="5340096" y="365760"/>
            <a:ext cx="6172200" cy="20574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dirty="0">
                <a:latin typeface="Comic Sans MS" panose="030F0702030302020204" pitchFamily="66" charset="0"/>
                <a:ea typeface="+mj-ea"/>
                <a:cs typeface="+mj-cs"/>
              </a:rPr>
              <a:t>Dual Credit </a:t>
            </a:r>
          </a:p>
        </p:txBody>
      </p:sp>
      <p:pic>
        <p:nvPicPr>
          <p:cNvPr id="1026" name="Picture 2" descr="Image result for hOUSTON isd LOGO">
            <a:extLst>
              <a:ext uri="{FF2B5EF4-FFF2-40B4-BE49-F238E27FC236}">
                <a16:creationId xmlns:a16="http://schemas.microsoft.com/office/drawing/2014/main" id="{2EFD2136-4F06-C549-9205-25CAD2956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" r="3199" b="4300"/>
          <a:stretch/>
        </p:blipFill>
        <p:spPr bwMode="auto">
          <a:xfrm>
            <a:off x="978841" y="557784"/>
            <a:ext cx="2806342" cy="26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ouston community college logo">
            <a:extLst>
              <a:ext uri="{FF2B5EF4-FFF2-40B4-BE49-F238E27FC236}">
                <a16:creationId xmlns:a16="http://schemas.microsoft.com/office/drawing/2014/main" id="{BBB24F5C-D7DB-F842-8077-6E0D510CB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343" r="-743"/>
          <a:stretch/>
        </p:blipFill>
        <p:spPr bwMode="auto">
          <a:xfrm>
            <a:off x="576072" y="3588025"/>
            <a:ext cx="3611880" cy="257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09C8DBD-F121-4020-B35E-15E2E497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569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BA24FB9-C384-FC45-A17E-44F2DC685985}"/>
              </a:ext>
            </a:extLst>
          </p:cNvPr>
          <p:cNvSpPr txBox="1"/>
          <p:nvPr/>
        </p:nvSpPr>
        <p:spPr>
          <a:xfrm>
            <a:off x="5239512" y="2514600"/>
            <a:ext cx="6172200" cy="34747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spc="20" dirty="0"/>
              <a:t>A partnership between Houston ISD and Houston Community College 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spc="20" dirty="0"/>
              <a:t>Texas Education Agency Early College Blueprint </a:t>
            </a:r>
          </a:p>
          <a:p>
            <a:pPr marL="285750" indent="-228600" fontAlgn="base"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sz="2400" spc="20" dirty="0"/>
              <a:t>Earn College Credits in High School - FREE OF CHARGE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4"/>
              </a:buClr>
            </a:pPr>
            <a:endParaRPr lang="en-US" sz="2100" spc="20" dirty="0"/>
          </a:p>
        </p:txBody>
      </p:sp>
    </p:spTree>
    <p:extLst>
      <p:ext uri="{BB962C8B-B14F-4D97-AF65-F5344CB8AC3E}">
        <p14:creationId xmlns:p14="http://schemas.microsoft.com/office/powerpoint/2010/main" val="1610691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3A96A3-6D1F-4FAA-8182-118F31041C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07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F4A0CE-A6BB-4985-A1F1-7B09942438C0}"/>
              </a:ext>
            </a:extLst>
          </p:cNvPr>
          <p:cNvSpPr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Dual Credit Courses - Hospitality Administration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91812C-7B05-4B9C-8F50-A2AF68770F3B}"/>
              </a:ext>
            </a:extLst>
          </p:cNvPr>
          <p:cNvSpPr/>
          <p:nvPr/>
        </p:nvSpPr>
        <p:spPr>
          <a:xfrm>
            <a:off x="4527804" y="1491343"/>
            <a:ext cx="6946774" cy="3252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Course Snapshot:</a:t>
            </a:r>
          </a:p>
          <a:p>
            <a:endParaRPr lang="en-US" sz="2000" b="1" dirty="0">
              <a:latin typeface="Comic Sans MS" panose="030F0702030302020204" pitchFamily="66" charset="0"/>
            </a:endParaRPr>
          </a:p>
          <a:p>
            <a:r>
              <a:rPr lang="en-US" sz="2000" b="1" dirty="0">
                <a:latin typeface="Comic Sans MS" panose="030F0702030302020204" pitchFamily="66" charset="0"/>
              </a:rPr>
              <a:t>1321   Introduction to Hospitality Industry</a:t>
            </a:r>
          </a:p>
          <a:p>
            <a:pPr marL="457200" indent="-457200">
              <a:buAutoNum type="arabicPlain" startAt="1313"/>
            </a:pPr>
            <a:r>
              <a:rPr lang="en-US" sz="2000" b="1" dirty="0">
                <a:latin typeface="Comic Sans MS" panose="030F0702030302020204" pitchFamily="66" charset="0"/>
              </a:rPr>
              <a:t>   Front Office Management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1325   Purchasing for Hospitality Operations	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1324   Hospitality Human Resources Management	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1340   Hospitality Legal Issues	</a:t>
            </a:r>
          </a:p>
          <a:p>
            <a:pPr marL="457200" indent="-457200">
              <a:buAutoNum type="arabicPlain" startAt="1303"/>
            </a:pPr>
            <a:r>
              <a:rPr lang="en-US" sz="2000" b="1" dirty="0">
                <a:latin typeface="Comic Sans MS" panose="030F0702030302020204" pitchFamily="66" charset="0"/>
              </a:rPr>
              <a:t>   Introduction to Accounting I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2305   Hospitality Management &amp; Leadership	</a:t>
            </a:r>
          </a:p>
          <a:p>
            <a:r>
              <a:rPr lang="en-US" sz="2000" b="1" dirty="0">
                <a:latin typeface="Comic Sans MS" panose="030F0702030302020204" pitchFamily="66" charset="0"/>
              </a:rPr>
              <a:t>2307   Hospitality Marketing &amp; Sales</a:t>
            </a:r>
          </a:p>
        </p:txBody>
      </p:sp>
    </p:spTree>
    <p:extLst>
      <p:ext uri="{BB962C8B-B14F-4D97-AF65-F5344CB8AC3E}">
        <p14:creationId xmlns:p14="http://schemas.microsoft.com/office/powerpoint/2010/main" val="3466441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4" y="223220"/>
            <a:ext cx="4186752" cy="333278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09046" y="5469166"/>
            <a:ext cx="7163769" cy="134856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Endorsement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3512" y="275180"/>
            <a:ext cx="755542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Types of Careers for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omic Sans MS" panose="030F0702030302020204" pitchFamily="66" charset="0"/>
              </a:rPr>
              <a:t>Arts and Humanities Endorsement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619377" y="1543223"/>
            <a:ext cx="2672430" cy="1754326"/>
          </a:xfrm>
          <a:prstGeom prst="rect">
            <a:avLst/>
          </a:prstGeom>
          <a:solidFill>
            <a:srgbClr val="EE833A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Actor</a:t>
            </a:r>
          </a:p>
          <a:p>
            <a:r>
              <a:rPr lang="en-US" dirty="0"/>
              <a:t>Artist</a:t>
            </a:r>
          </a:p>
          <a:p>
            <a:r>
              <a:rPr lang="en-US" dirty="0"/>
              <a:t>Choreographer</a:t>
            </a:r>
          </a:p>
          <a:p>
            <a:r>
              <a:rPr lang="en-US" dirty="0"/>
              <a:t>Dancer</a:t>
            </a:r>
          </a:p>
          <a:p>
            <a:r>
              <a:rPr lang="en-US" dirty="0"/>
              <a:t>Historian</a:t>
            </a:r>
          </a:p>
          <a:p>
            <a:r>
              <a:rPr lang="en-US" dirty="0"/>
              <a:t>Make-up Artist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8661" y="1572631"/>
            <a:ext cx="2616375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Movie Producer</a:t>
            </a:r>
          </a:p>
          <a:p>
            <a:r>
              <a:rPr lang="en-US" dirty="0"/>
              <a:t>Musician</a:t>
            </a:r>
          </a:p>
          <a:p>
            <a:r>
              <a:rPr lang="en-US" dirty="0"/>
              <a:t>Photographer</a:t>
            </a:r>
          </a:p>
          <a:p>
            <a:r>
              <a:rPr lang="en-US" dirty="0"/>
              <a:t>Radio/TV Announcer</a:t>
            </a:r>
          </a:p>
          <a:p>
            <a:r>
              <a:rPr lang="en-US" dirty="0"/>
              <a:t>Singer</a:t>
            </a:r>
          </a:p>
          <a:p>
            <a:r>
              <a:rPr lang="en-US" dirty="0"/>
              <a:t>Writer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49652" y="3471516"/>
            <a:ext cx="364997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Pathways We Offer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31499" y="5012850"/>
            <a:ext cx="886284" cy="369332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  <a:hlinkClick r:id="rId3" action="ppaction://hlinkfile"/>
              </a:rPr>
              <a:t>Dance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6688" y="4198691"/>
            <a:ext cx="3138647" cy="369332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  <a:hlinkClick r:id="rId4" action="ppaction://hlinkfile"/>
              </a:rPr>
              <a:t>Instrumental Performance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61437" y="4129715"/>
            <a:ext cx="1426408" cy="369332"/>
          </a:xfrm>
          <a:prstGeom prst="rect">
            <a:avLst/>
          </a:prstGeom>
          <a:solidFill>
            <a:srgbClr val="9966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  <a:hlinkClick r:id="rId5" action="ppaction://hlinkfile"/>
              </a:rPr>
              <a:t>Theatre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09815" y="4556535"/>
            <a:ext cx="1529652" cy="369332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mic Sans MS" panose="030F0702030302020204" pitchFamily="66" charset="0"/>
                <a:hlinkClick r:id="rId6" action="ppaction://hlinkfile"/>
              </a:rPr>
              <a:t>Visual Arts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00048" y="4168703"/>
            <a:ext cx="221888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7" action="ppaction://hlinkfile"/>
              </a:rPr>
              <a:t>Vocal Performance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8761">
            <a:off x="-8086" y="5281538"/>
            <a:ext cx="1868795" cy="1445396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 rot="508468">
            <a:off x="1039046" y="3527731"/>
            <a:ext cx="2431481" cy="171009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schemeClr val="dk1"/>
                </a:solidFill>
                <a:latin typeface="Quattrocento Sans"/>
                <a:sym typeface="Quattrocento Sans"/>
              </a:rPr>
              <a:t>Click on the pathways that we offer to check the classes you would take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926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" y="144145"/>
            <a:ext cx="4909250" cy="30415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09250" y="5455920"/>
            <a:ext cx="7163769" cy="128053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ln w="28575">
                  <a:solidFill>
                    <a:schemeClr val="bg1"/>
                  </a:solidFill>
                </a:ln>
                <a:latin typeface="Adobe Devanagari" panose="02040503050201020203" pitchFamily="18" charset="0"/>
                <a:cs typeface="Adobe Devanagari" panose="02040503050201020203" pitchFamily="18" charset="0"/>
              </a:rPr>
              <a:t>Endorsement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03936" y="144145"/>
            <a:ext cx="6930748" cy="2026182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4900" b="1" i="1" dirty="0">
                <a:ln w="28575">
                  <a:solidFill>
                    <a:schemeClr val="bg1"/>
                  </a:solidFill>
                </a:ln>
                <a:latin typeface="Adobe Devanagari" panose="02040503050201020203" pitchFamily="18" charset="0"/>
                <a:cs typeface="Adobe Devanagari" panose="02040503050201020203" pitchFamily="18" charset="0"/>
              </a:rPr>
              <a:t>What is </a:t>
            </a:r>
          </a:p>
          <a:p>
            <a:pPr marL="457200" lvl="1" indent="0" algn="ctr">
              <a:buNone/>
            </a:pPr>
            <a:r>
              <a:rPr lang="en-US" sz="4900" b="1" i="1" dirty="0">
                <a:ln w="28575">
                  <a:solidFill>
                    <a:schemeClr val="bg1"/>
                  </a:solidFill>
                </a:ln>
                <a:latin typeface="Adobe Devanagari" panose="02040503050201020203" pitchFamily="18" charset="0"/>
                <a:cs typeface="Adobe Devanagari" panose="02040503050201020203" pitchFamily="18" charset="0"/>
              </a:rPr>
              <a:t>Multidisciplinary Studies?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86495" y="2496083"/>
            <a:ext cx="578104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Coherent sequence of courses selected from on e of the following: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4 advanced courses from other endorsement areas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4 credits in each of the four foundation subject  areas to include English IV and chemistry and/or physics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4 credits in AP, dual credit selected from English, mathematics, science, social studies, economics, language other than English, or fine art</a:t>
            </a:r>
          </a:p>
        </p:txBody>
      </p:sp>
    </p:spTree>
    <p:extLst>
      <p:ext uri="{BB962C8B-B14F-4D97-AF65-F5344CB8AC3E}">
        <p14:creationId xmlns:p14="http://schemas.microsoft.com/office/powerpoint/2010/main" val="3897293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280" y="2599054"/>
            <a:ext cx="5069839" cy="37890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1680" y="240625"/>
            <a:ext cx="8463280" cy="20624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55472" y="437494"/>
            <a:ext cx="79992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Pick your Path</a:t>
            </a:r>
          </a:p>
        </p:txBody>
      </p:sp>
    </p:spTree>
    <p:extLst>
      <p:ext uri="{BB962C8B-B14F-4D97-AF65-F5344CB8AC3E}">
        <p14:creationId xmlns:p14="http://schemas.microsoft.com/office/powerpoint/2010/main" val="133063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525" y="-88424"/>
            <a:ext cx="6979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Administration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2581" y="773729"/>
            <a:ext cx="5440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Mr. Everette Hare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Principal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04624" y="2060036"/>
            <a:ext cx="3576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Counseling 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120" y="3409076"/>
            <a:ext cx="40507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Ms. Yusheba Moses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Lead Counselor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12</a:t>
            </a:r>
            <a:r>
              <a:rPr lang="en-US" sz="2800" b="1" baseline="30000" dirty="0">
                <a:solidFill>
                  <a:schemeClr val="bg1"/>
                </a:solidFill>
              </a:rPr>
              <a:t>th</a:t>
            </a:r>
            <a:r>
              <a:rPr lang="en-US" sz="2800" b="1" dirty="0">
                <a:solidFill>
                  <a:schemeClr val="bg1"/>
                </a:solidFill>
              </a:rPr>
              <a:t> grade  &amp; EC 9</a:t>
            </a:r>
            <a:r>
              <a:rPr lang="en-US" sz="2800" b="1" baseline="30000" dirty="0">
                <a:solidFill>
                  <a:schemeClr val="bg1"/>
                </a:solidFill>
              </a:rPr>
              <a:t>th</a:t>
            </a:r>
            <a:r>
              <a:rPr lang="en-US" sz="2800" b="1" dirty="0">
                <a:solidFill>
                  <a:schemeClr val="bg1"/>
                </a:solidFill>
              </a:rPr>
              <a:t> -11</a:t>
            </a:r>
            <a:r>
              <a:rPr lang="en-US" sz="2800" b="1" baseline="30000" dirty="0">
                <a:solidFill>
                  <a:schemeClr val="bg1"/>
                </a:solidFill>
              </a:rPr>
              <a:t>th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6225" y="3613210"/>
            <a:ext cx="42042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Mrs. Christi Stewart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Counselor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10</a:t>
            </a:r>
            <a:r>
              <a:rPr lang="en-US" sz="2800" b="1" baseline="30000" dirty="0">
                <a:solidFill>
                  <a:schemeClr val="bg1"/>
                </a:solidFill>
              </a:rPr>
              <a:t>th</a:t>
            </a:r>
            <a:r>
              <a:rPr lang="en-US" sz="2800" b="1" dirty="0">
                <a:solidFill>
                  <a:schemeClr val="bg1"/>
                </a:solidFill>
              </a:rPr>
              <a:t> grade K-Z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11</a:t>
            </a:r>
            <a:r>
              <a:rPr lang="en-US" sz="2800" b="1" baseline="30000" dirty="0">
                <a:solidFill>
                  <a:schemeClr val="bg1"/>
                </a:solidFill>
              </a:rPr>
              <a:t>th</a:t>
            </a:r>
            <a:r>
              <a:rPr lang="en-US" sz="2800" b="1" dirty="0">
                <a:solidFill>
                  <a:schemeClr val="bg1"/>
                </a:solidFill>
              </a:rPr>
              <a:t> grade </a:t>
            </a:r>
          </a:p>
        </p:txBody>
      </p:sp>
      <p:sp>
        <p:nvSpPr>
          <p:cNvPr id="13" name="Google Shape;363;p25"/>
          <p:cNvSpPr/>
          <p:nvPr/>
        </p:nvSpPr>
        <p:spPr>
          <a:xfrm rot="19415521">
            <a:off x="3577908" y="2874721"/>
            <a:ext cx="1060311" cy="51430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" name="Google Shape;363;p25"/>
          <p:cNvSpPr/>
          <p:nvPr/>
        </p:nvSpPr>
        <p:spPr>
          <a:xfrm rot="13221506">
            <a:off x="7370360" y="2968676"/>
            <a:ext cx="1060311" cy="51430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" name="Google Shape;363;p25"/>
          <p:cNvSpPr/>
          <p:nvPr/>
        </p:nvSpPr>
        <p:spPr>
          <a:xfrm rot="16200000">
            <a:off x="5443977" y="3232325"/>
            <a:ext cx="1060311" cy="514303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4624" y="4160024"/>
            <a:ext cx="3576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Mrs.  Ivette Colvin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Counselor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9</a:t>
            </a:r>
            <a:r>
              <a:rPr lang="en-US" sz="2800" b="1" baseline="30000" dirty="0">
                <a:solidFill>
                  <a:schemeClr val="bg1"/>
                </a:solidFill>
              </a:rPr>
              <a:t>th</a:t>
            </a:r>
            <a:r>
              <a:rPr lang="en-US" sz="2800" b="1" dirty="0">
                <a:solidFill>
                  <a:schemeClr val="bg1"/>
                </a:solidFill>
              </a:rPr>
              <a:t> grade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10</a:t>
            </a:r>
            <a:r>
              <a:rPr lang="en-US" sz="2800" b="1" baseline="30000" dirty="0">
                <a:solidFill>
                  <a:schemeClr val="bg1"/>
                </a:solidFill>
              </a:rPr>
              <a:t>th</a:t>
            </a:r>
            <a:r>
              <a:rPr lang="en-US" sz="2800" b="1" dirty="0">
                <a:solidFill>
                  <a:schemeClr val="bg1"/>
                </a:solidFill>
              </a:rPr>
              <a:t> grade A-J</a:t>
            </a:r>
          </a:p>
        </p:txBody>
      </p:sp>
    </p:spTree>
    <p:extLst>
      <p:ext uri="{BB962C8B-B14F-4D97-AF65-F5344CB8AC3E}">
        <p14:creationId xmlns:p14="http://schemas.microsoft.com/office/powerpoint/2010/main" val="2466387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77520" y="0"/>
            <a:ext cx="11069968" cy="1733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i="1" dirty="0">
                <a:ln w="28575">
                  <a:solidFill>
                    <a:schemeClr val="bg1"/>
                  </a:solidFill>
                </a:ln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</a:p>
          <a:p>
            <a:endParaRPr lang="en-US" sz="8800" b="1" i="1" dirty="0">
              <a:ln w="28575">
                <a:solidFill>
                  <a:schemeClr val="bg1"/>
                </a:solidFill>
              </a:ln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endParaRPr lang="en-US" sz="8800" b="1" i="1" dirty="0">
              <a:ln w="28575">
                <a:solidFill>
                  <a:schemeClr val="bg1"/>
                </a:solidFill>
              </a:ln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  <a:p>
            <a:r>
              <a:rPr lang="en-US" sz="8800" b="1" i="1" dirty="0">
                <a:ln w="28575">
                  <a:solidFill>
                    <a:schemeClr val="bg1"/>
                  </a:solidFill>
                </a:ln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Course Selection</a:t>
            </a:r>
          </a:p>
        </p:txBody>
      </p:sp>
      <p:sp>
        <p:nvSpPr>
          <p:cNvPr id="4" name="Google Shape;347;p24"/>
          <p:cNvSpPr/>
          <p:nvPr/>
        </p:nvSpPr>
        <p:spPr>
          <a:xfrm>
            <a:off x="1119867" y="5790067"/>
            <a:ext cx="7958818" cy="8309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Worthing Early College HS Counselors will be available to assist with completing your Google form</a:t>
            </a:r>
            <a:r>
              <a:rPr lang="en-US" sz="24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.</a:t>
            </a:r>
            <a:endParaRPr sz="24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B47E5959-E0E3-4DC5-8F4E-783D4CC88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03" y="1917929"/>
            <a:ext cx="35242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144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0214F91-F5CA-48E7-9F1D-C5D1E4CDB2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202844"/>
              </p:ext>
            </p:extLst>
          </p:nvPr>
        </p:nvGraphicFramePr>
        <p:xfrm>
          <a:off x="4311196" y="827768"/>
          <a:ext cx="40640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8229403" imgH="10972800" progId="AcroExch.Document.DC">
                  <p:embed/>
                </p:oleObj>
              </mc:Choice>
              <mc:Fallback>
                <p:oleObj name="Acrobat Document" r:id="rId3" imgW="8229403" imgH="10972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1196" y="827768"/>
                        <a:ext cx="4064000" cy="5418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176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250674"/>
            <a:ext cx="11427374" cy="651433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Transformation begins with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sz="9400" b="1" dirty="0">
                <a:solidFill>
                  <a:srgbClr val="FFFF00"/>
                </a:solidFill>
                <a:latin typeface="Comic Sans MS" panose="030F0702030302020204" pitchFamily="66" charset="0"/>
              </a:rPr>
              <a:t>YOU</a:t>
            </a:r>
          </a:p>
          <a:p>
            <a:pPr marL="0" indent="0" algn="ctr">
              <a:buNone/>
            </a:pPr>
            <a:endParaRPr lang="en-US" sz="6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6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60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86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8600" dirty="0">
                <a:solidFill>
                  <a:srgbClr val="FFFF00"/>
                </a:solidFill>
                <a:latin typeface="Comic Sans MS" panose="030F0702030302020204" pitchFamily="66" charset="0"/>
              </a:rPr>
              <a:t>We’re In</a:t>
            </a:r>
          </a:p>
          <a:p>
            <a:pPr marL="0" indent="0" algn="ctr">
              <a:buNone/>
            </a:pPr>
            <a:r>
              <a:rPr lang="en-US" sz="8600" dirty="0">
                <a:solidFill>
                  <a:srgbClr val="FFFF00"/>
                </a:solidFill>
                <a:latin typeface="Comic Sans MS" panose="030F0702030302020204" pitchFamily="66" charset="0"/>
              </a:rPr>
              <a:t>Are you In?</a:t>
            </a:r>
          </a:p>
        </p:txBody>
      </p:sp>
      <p:pic>
        <p:nvPicPr>
          <p:cNvPr id="5" name="Picture 4" descr="Free vector graphic: You, Finger, Pointing, Index Finger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727" y="1479423"/>
            <a:ext cx="4194229" cy="3355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92559E-C15D-4420-AC8E-5BB33ED7EC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971" y="4269901"/>
            <a:ext cx="2569029" cy="25218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3C3718-7C53-4C65-B6BA-645F81A06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6109"/>
            <a:ext cx="2569029" cy="25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1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tx1"/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77;p26"/>
          <p:cNvSpPr txBox="1">
            <a:spLocks noGrp="1"/>
          </p:cNvSpPr>
          <p:nvPr>
            <p:ph type="ctrTitle"/>
          </p:nvPr>
        </p:nvSpPr>
        <p:spPr>
          <a:xfrm>
            <a:off x="0" y="42041"/>
            <a:ext cx="12192000" cy="1492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ilbo"/>
              <a:buNone/>
            </a:pPr>
            <a:r>
              <a:rPr lang="en-US" sz="4400" b="1" dirty="0">
                <a:ln w="28575">
                  <a:solidFill>
                    <a:schemeClr val="bg1"/>
                  </a:solidFill>
                </a:ln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What’s different from Middle School </a:t>
            </a:r>
            <a:br>
              <a:rPr lang="en-US" sz="4400" b="1" dirty="0">
                <a:ln w="28575">
                  <a:solidFill>
                    <a:schemeClr val="bg1"/>
                  </a:solidFill>
                </a:ln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</a:br>
            <a:r>
              <a:rPr lang="en-US" sz="4400" b="1" dirty="0">
                <a:ln w="28575">
                  <a:solidFill>
                    <a:schemeClr val="bg1"/>
                  </a:solidFill>
                </a:ln>
                <a:solidFill>
                  <a:schemeClr val="bg1">
                    <a:lumMod val="65000"/>
                  </a:schemeClr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to High School</a:t>
            </a:r>
            <a:endParaRPr sz="4400" b="1" dirty="0">
              <a:ln w="28575">
                <a:solidFill>
                  <a:schemeClr val="bg1"/>
                </a:solidFill>
              </a:ln>
              <a:solidFill>
                <a:schemeClr val="bg1">
                  <a:lumMod val="65000"/>
                </a:schemeClr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41" y="1750165"/>
            <a:ext cx="676656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School Day:</a:t>
            </a:r>
          </a:p>
          <a:p>
            <a:r>
              <a:rPr lang="en-US" sz="2400" b="1" dirty="0">
                <a:latin typeface="Comic Sans MS" panose="030F0702030302020204" pitchFamily="66" charset="0"/>
              </a:rPr>
              <a:t>       Begins: 8:15 a.m.</a:t>
            </a:r>
          </a:p>
          <a:p>
            <a:r>
              <a:rPr lang="en-US" sz="2400" b="1" dirty="0">
                <a:latin typeface="Comic Sans MS" panose="030F0702030302020204" pitchFamily="66" charset="0"/>
              </a:rPr>
              <a:t>       End: 4:10p.m.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5001" y="3684148"/>
            <a:ext cx="6837680" cy="123110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You must earn a certain number of credits to get promoted.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1440" y="5430964"/>
            <a:ext cx="683768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You must pass the required course and state assessments in order to graduate.</a:t>
            </a:r>
          </a:p>
        </p:txBody>
      </p:sp>
    </p:spTree>
    <p:extLst>
      <p:ext uri="{BB962C8B-B14F-4D97-AF65-F5344CB8AC3E}">
        <p14:creationId xmlns:p14="http://schemas.microsoft.com/office/powerpoint/2010/main" val="316878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387F54-2E84-42B3-809B-6E77E225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Aharoni" panose="02010803020104030203" pitchFamily="2" charset="-79"/>
                <a:cs typeface="Aharoni" panose="02010803020104030203" pitchFamily="2" charset="-79"/>
              </a:rPr>
              <a:t>Earning Credits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E7D4804-B897-48A0-AFE6-2964BC230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39567"/>
              </p:ext>
            </p:extLst>
          </p:nvPr>
        </p:nvGraphicFramePr>
        <p:xfrm>
          <a:off x="152400" y="1544320"/>
          <a:ext cx="4562475" cy="54209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70594">
                  <a:extLst>
                    <a:ext uri="{9D8B030D-6E8A-4147-A177-3AD203B41FA5}">
                      <a16:colId xmlns:a16="http://schemas.microsoft.com/office/drawing/2014/main" val="3704292578"/>
                    </a:ext>
                  </a:extLst>
                </a:gridCol>
                <a:gridCol w="2291881">
                  <a:extLst>
                    <a:ext uri="{9D8B030D-6E8A-4147-A177-3AD203B41FA5}">
                      <a16:colId xmlns:a16="http://schemas.microsoft.com/office/drawing/2014/main" val="738864652"/>
                    </a:ext>
                  </a:extLst>
                </a:gridCol>
              </a:tblGrid>
              <a:tr h="77525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sz="2000" dirty="0"/>
                        <a:t>Grade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sz="2000" b="1" dirty="0"/>
                        <a:t>Credits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5938406"/>
                  </a:ext>
                </a:extLst>
              </a:tr>
              <a:tr h="83605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2800" b="1" dirty="0">
                          <a:latin typeface="Comic Sans MS" panose="030F0702030302020204" pitchFamily="66" charset="0"/>
                        </a:rPr>
                        <a:t>9</a:t>
                      </a:r>
                      <a:r>
                        <a:rPr lang="en-US" sz="2800" b="1" baseline="30000" dirty="0"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28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omic Sans MS" panose="030F0702030302020204" pitchFamily="66" charset="0"/>
                        </a:rPr>
                        <a:t>0-5.5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7969327"/>
                  </a:ext>
                </a:extLst>
              </a:tr>
              <a:tr h="836056"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2800" b="1" dirty="0">
                          <a:latin typeface="Comic Sans MS" panose="030F0702030302020204" pitchFamily="66" charset="0"/>
                        </a:rPr>
                        <a:t>10</a:t>
                      </a:r>
                      <a:r>
                        <a:rPr lang="en-US" sz="2800" b="1" baseline="30000" dirty="0"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28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omic Sans MS" panose="030F0702030302020204" pitchFamily="66" charset="0"/>
                        </a:rPr>
                        <a:t>6-12.5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6968447"/>
                  </a:ext>
                </a:extLst>
              </a:tr>
              <a:tr h="74425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mic Sans MS" panose="030F0702030302020204" pitchFamily="66" charset="0"/>
                        </a:rPr>
                        <a:t>11</a:t>
                      </a:r>
                      <a:r>
                        <a:rPr lang="en-US" sz="2800" b="1" baseline="30000" dirty="0"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28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2000" b="1" dirty="0">
                          <a:latin typeface="Comic Sans MS" panose="030F0702030302020204" pitchFamily="66" charset="0"/>
                        </a:rPr>
                        <a:t>13-17.5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8674761"/>
                  </a:ext>
                </a:extLst>
              </a:tr>
              <a:tr h="92895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Comic Sans MS" panose="030F0702030302020204" pitchFamily="66" charset="0"/>
                        </a:rPr>
                        <a:t>12</a:t>
                      </a:r>
                      <a:r>
                        <a:rPr lang="en-US" sz="2800" b="1" baseline="30000" dirty="0">
                          <a:latin typeface="Comic Sans MS" panose="030F0702030302020204" pitchFamily="66" charset="0"/>
                        </a:rPr>
                        <a:t>th</a:t>
                      </a:r>
                      <a:r>
                        <a:rPr lang="en-US" sz="2800" b="1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omic Sans MS" panose="030F0702030302020204" pitchFamily="66" charset="0"/>
                        </a:rPr>
                        <a:t>18 and up</a:t>
                      </a:r>
                    </a:p>
                    <a:p>
                      <a:pPr algn="ctr"/>
                      <a:endParaRPr lang="en-US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4551004"/>
                  </a:ext>
                </a:extLst>
              </a:tr>
              <a:tr h="928951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2800" b="1" dirty="0">
                          <a:latin typeface="Comic Sans MS" panose="030F0702030302020204" pitchFamily="66" charset="0"/>
                        </a:rPr>
                        <a:t>Graduation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omic Sans MS" panose="030F0702030302020204" pitchFamily="66" charset="0"/>
                        </a:rPr>
                        <a:t>26 or more</a:t>
                      </a:r>
                    </a:p>
                    <a:p>
                      <a:pPr algn="ctr"/>
                      <a:endParaRPr lang="en-US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414663"/>
                  </a:ext>
                </a:extLst>
              </a:tr>
            </a:tbl>
          </a:graphicData>
        </a:graphic>
      </p:graphicFrame>
      <p:sp>
        <p:nvSpPr>
          <p:cNvPr id="9" name="Teardrop 8">
            <a:extLst>
              <a:ext uri="{FF2B5EF4-FFF2-40B4-BE49-F238E27FC236}">
                <a16:creationId xmlns:a16="http://schemas.microsoft.com/office/drawing/2014/main" id="{968B40FB-B40E-485A-A1E9-FB08C197874E}"/>
              </a:ext>
            </a:extLst>
          </p:cNvPr>
          <p:cNvSpPr/>
          <p:nvPr/>
        </p:nvSpPr>
        <p:spPr>
          <a:xfrm>
            <a:off x="5354320" y="1803042"/>
            <a:ext cx="2966720" cy="2339221"/>
          </a:xfrm>
          <a:prstGeom prst="teardrop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latin typeface="Quattrocento Sans"/>
                <a:ea typeface="Quattrocento Sans"/>
                <a:cs typeface="Quattrocento Sans"/>
                <a:sym typeface="Quattrocento Sans"/>
              </a:rPr>
              <a:t>Students earn 1 credit per 1-year long class with a semester grade of 70 or higher.</a:t>
            </a:r>
            <a:endParaRPr lang="en-US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E5605A9A-8A5F-4CB2-9592-431F1687369D}"/>
              </a:ext>
            </a:extLst>
          </p:cNvPr>
          <p:cNvSpPr/>
          <p:nvPr/>
        </p:nvSpPr>
        <p:spPr>
          <a:xfrm>
            <a:off x="8727440" y="1803043"/>
            <a:ext cx="2966720" cy="2240638"/>
          </a:xfrm>
          <a:prstGeom prst="hexag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00B05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Students can earn up to 8 credits per year.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2100521B-50FD-46CF-BEE6-5B8E28E167CB}"/>
              </a:ext>
            </a:extLst>
          </p:cNvPr>
          <p:cNvSpPr/>
          <p:nvPr/>
        </p:nvSpPr>
        <p:spPr>
          <a:xfrm>
            <a:off x="6268720" y="4826000"/>
            <a:ext cx="4287520" cy="1473200"/>
          </a:xfrm>
          <a:prstGeom prst="snip2DiagRect">
            <a:avLst/>
          </a:prstGeom>
          <a:gradFill flip="none" rotWithShape="1">
            <a:gsLst>
              <a:gs pos="69000">
                <a:srgbClr val="00B050"/>
              </a:gs>
              <a:gs pos="97000">
                <a:schemeClr val="accent6">
                  <a:lumMod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b="1" dirty="0">
                <a:solidFill>
                  <a:srgbClr val="FFFF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Most students graduate with more than 26 credits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59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2560" y="1"/>
            <a:ext cx="11871750" cy="1209040"/>
          </a:xfrm>
          <a:noFill/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FF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Foundation High School Plan with Endorsement(s)</a:t>
            </a:r>
          </a:p>
        </p:txBody>
      </p:sp>
      <p:graphicFrame>
        <p:nvGraphicFramePr>
          <p:cNvPr id="5" name="Google Shape;113;p4"/>
          <p:cNvGraphicFramePr/>
          <p:nvPr>
            <p:extLst>
              <p:ext uri="{D42A27DB-BD31-4B8C-83A1-F6EECF244321}">
                <p14:modId xmlns:p14="http://schemas.microsoft.com/office/powerpoint/2010/main" val="405026819"/>
              </p:ext>
            </p:extLst>
          </p:nvPr>
        </p:nvGraphicFramePr>
        <p:xfrm>
          <a:off x="742015" y="1351280"/>
          <a:ext cx="7833025" cy="53644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856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u="none" strike="noStrike" cap="none" dirty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SUBJECT</a:t>
                      </a:r>
                      <a:endParaRPr i="1" dirty="0">
                        <a:solidFill>
                          <a:schemeClr val="tx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tx1"/>
                          </a:solidFill>
                          <a:latin typeface="Britannic Bold" panose="020B0903060703020204" pitchFamily="34" charset="0"/>
                        </a:rPr>
                        <a:t>Credits Required</a:t>
                      </a:r>
                      <a:endParaRPr i="1" dirty="0">
                        <a:solidFill>
                          <a:schemeClr val="tx1"/>
                        </a:solidFill>
                        <a:latin typeface="Britannic Bold" panose="020B0903060703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English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4.0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Mathematics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Quattrocento Sans"/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4.0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Science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Quattrocento Sans"/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4.0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Social Studies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Quattrocento Sans"/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4.0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Foreign Language</a:t>
                      </a:r>
                      <a:endParaRPr sz="2400"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2.0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Fine Arts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1.0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Physical Ed or Substitute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1.0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Health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0.5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Electives 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i="1" dirty="0">
                          <a:solidFill>
                            <a:schemeClr val="bg1"/>
                          </a:solidFill>
                        </a:rPr>
                        <a:t>5.5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1" dirty="0">
                          <a:solidFill>
                            <a:schemeClr val="bg1"/>
                          </a:solidFill>
                        </a:rPr>
                        <a:t>26.0</a:t>
                      </a:r>
                      <a:endParaRPr i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Google Shape;114;p4"/>
          <p:cNvSpPr/>
          <p:nvPr/>
        </p:nvSpPr>
        <p:spPr>
          <a:xfrm rot="20873460">
            <a:off x="7787003" y="5638966"/>
            <a:ext cx="4206238" cy="837694"/>
          </a:xfrm>
          <a:prstGeom prst="leftArrowCallout">
            <a:avLst>
              <a:gd name="adj1" fmla="val 25000"/>
              <a:gd name="adj2" fmla="val 19301"/>
              <a:gd name="adj3" fmla="val 25000"/>
              <a:gd name="adj4" fmla="val 82980"/>
            </a:avLst>
          </a:prstGeom>
          <a:solidFill>
            <a:srgbClr val="FFFF00"/>
          </a:solidFill>
          <a:ln w="28575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26 Credits Required for Graduation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001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7581" y="110747"/>
            <a:ext cx="10718800" cy="1016635"/>
          </a:xfrm>
          <a:solidFill>
            <a:srgbClr val="00B050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i="1" dirty="0">
                <a:ln w="28575">
                  <a:solidFill>
                    <a:schemeClr val="bg1"/>
                  </a:solidFill>
                </a:ln>
                <a:solidFill>
                  <a:srgbClr val="FFFF00"/>
                </a:solidFill>
                <a:latin typeface="Britannic Bold" panose="020B0903060703020204" pitchFamily="34" charset="0"/>
              </a:rPr>
              <a:t>Course Levels</a:t>
            </a:r>
          </a:p>
        </p:txBody>
      </p:sp>
      <p:sp>
        <p:nvSpPr>
          <p:cNvPr id="14" name="Google Shape;140;p6"/>
          <p:cNvSpPr/>
          <p:nvPr/>
        </p:nvSpPr>
        <p:spPr>
          <a:xfrm>
            <a:off x="377873" y="1375031"/>
            <a:ext cx="1929360" cy="5400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Level</a:t>
            </a:r>
            <a:endParaRPr dirty="0"/>
          </a:p>
        </p:txBody>
      </p:sp>
      <p:sp>
        <p:nvSpPr>
          <p:cNvPr id="15" name="Google Shape;144;p6"/>
          <p:cNvSpPr/>
          <p:nvPr/>
        </p:nvSpPr>
        <p:spPr>
          <a:xfrm>
            <a:off x="2386439" y="2083763"/>
            <a:ext cx="3746914" cy="762985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Advanced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Quattrocento Sans"/>
                <a:sym typeface="Quattrocento Sans"/>
              </a:rPr>
              <a:t>“Previously known as Pre-AP”</a:t>
            </a:r>
            <a:endParaRPr dirty="0"/>
          </a:p>
        </p:txBody>
      </p:sp>
      <p:sp>
        <p:nvSpPr>
          <p:cNvPr id="16" name="Google Shape;142;p6"/>
          <p:cNvSpPr/>
          <p:nvPr/>
        </p:nvSpPr>
        <p:spPr>
          <a:xfrm>
            <a:off x="479462" y="2680351"/>
            <a:ext cx="1794760" cy="589800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WEIGHTED GPA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A=4.0</a:t>
            </a:r>
            <a:endParaRPr dirty="0"/>
          </a:p>
        </p:txBody>
      </p:sp>
      <p:sp>
        <p:nvSpPr>
          <p:cNvPr id="17" name="Google Shape;146;p6"/>
          <p:cNvSpPr/>
          <p:nvPr/>
        </p:nvSpPr>
        <p:spPr>
          <a:xfrm>
            <a:off x="3324703" y="3725416"/>
            <a:ext cx="1796606" cy="665053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WEIGHTED GPA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A=5.0</a:t>
            </a:r>
            <a:endParaRPr dirty="0"/>
          </a:p>
        </p:txBody>
      </p:sp>
      <p:sp>
        <p:nvSpPr>
          <p:cNvPr id="18" name="Google Shape;141;p6"/>
          <p:cNvSpPr/>
          <p:nvPr/>
        </p:nvSpPr>
        <p:spPr>
          <a:xfrm rot="1481">
            <a:off x="6245687" y="2847199"/>
            <a:ext cx="2089800" cy="5397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Dual Credit</a:t>
            </a:r>
            <a:endParaRPr dirty="0"/>
          </a:p>
        </p:txBody>
      </p:sp>
      <p:sp>
        <p:nvSpPr>
          <p:cNvPr id="19" name="Google Shape;143;p6"/>
          <p:cNvSpPr/>
          <p:nvPr/>
        </p:nvSpPr>
        <p:spPr>
          <a:xfrm>
            <a:off x="6418071" y="4451612"/>
            <a:ext cx="1795100" cy="655104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WEIGHTED GPA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A=5.0</a:t>
            </a:r>
            <a:endParaRPr dirty="0"/>
          </a:p>
        </p:txBody>
      </p:sp>
      <p:sp>
        <p:nvSpPr>
          <p:cNvPr id="20" name="Google Shape;145;p6"/>
          <p:cNvSpPr/>
          <p:nvPr/>
        </p:nvSpPr>
        <p:spPr>
          <a:xfrm rot="1481">
            <a:off x="9626755" y="3426417"/>
            <a:ext cx="2089800" cy="720000"/>
          </a:xfrm>
          <a:prstGeom prst="rect">
            <a:avLst/>
          </a:prstGeom>
          <a:solidFill>
            <a:srgbClr val="00B050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Advanced Placement</a:t>
            </a:r>
            <a:endParaRPr sz="1200" dirty="0"/>
          </a:p>
        </p:txBody>
      </p:sp>
      <p:sp>
        <p:nvSpPr>
          <p:cNvPr id="21" name="Rectangle 20"/>
          <p:cNvSpPr/>
          <p:nvPr/>
        </p:nvSpPr>
        <p:spPr>
          <a:xfrm>
            <a:off x="-252424" y="2037406"/>
            <a:ext cx="3165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Basic College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04628" y="2874356"/>
            <a:ext cx="283675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More Rigorous College Prep Classes that prepare for AP Classes 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72857" y="3567017"/>
            <a:ext cx="284798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College level classes that earn both high school and college credit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57247" y="4260619"/>
            <a:ext cx="2509520" cy="182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College level classes that earn college credit with a qualifying AP test score</a:t>
            </a:r>
            <a:endParaRPr lang="en-US" dirty="0">
              <a:solidFill>
                <a:schemeClr val="bg1"/>
              </a:solidFill>
            </a:endParaRPr>
          </a:p>
          <a:p>
            <a:pPr lvl="0" algn="ctr">
              <a:lnSpc>
                <a:spcPct val="90000"/>
              </a:lnSpc>
              <a:spcBef>
                <a:spcPts val="770"/>
              </a:spcBef>
            </a:pPr>
            <a:r>
              <a:rPr lang="en-US" sz="1400" b="1" dirty="0">
                <a:solidFill>
                  <a:schemeClr val="bg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3-4 hours HW per class period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Google Shape;147;p6"/>
          <p:cNvSpPr/>
          <p:nvPr/>
        </p:nvSpPr>
        <p:spPr>
          <a:xfrm>
            <a:off x="9951945" y="6064724"/>
            <a:ext cx="1857755" cy="606988"/>
          </a:xfrm>
          <a:prstGeom prst="rect">
            <a:avLst/>
          </a:prstGeom>
          <a:solidFill>
            <a:srgbClr val="FFFF00"/>
          </a:solidFill>
          <a:ln w="12700" cap="flat" cmpd="sng">
            <a:solidFill>
              <a:srgbClr val="42719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WEIGHTED GPA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A=5.0</a:t>
            </a:r>
            <a:endParaRPr dirty="0"/>
          </a:p>
        </p:txBody>
      </p:sp>
      <p:pic>
        <p:nvPicPr>
          <p:cNvPr id="26" name="Picture 25" descr="PonderingTw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791">
            <a:off x="862939" y="4525073"/>
            <a:ext cx="1603318" cy="1747485"/>
          </a:xfrm>
          <a:prstGeom prst="rect">
            <a:avLst/>
          </a:prstGeom>
        </p:spPr>
      </p:pic>
      <p:pic>
        <p:nvPicPr>
          <p:cNvPr id="27" name="Picture 26" descr="PonderingTw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4209">
            <a:off x="9412577" y="1435629"/>
            <a:ext cx="1543319" cy="16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29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-88572"/>
            <a:ext cx="10515600" cy="1325563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b="1" i="1" dirty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latin typeface="Britannic Bold" panose="020B0903060703020204" pitchFamily="34" charset="0"/>
              </a:rPr>
              <a:t>Advanced Courses</a:t>
            </a:r>
          </a:p>
        </p:txBody>
      </p:sp>
      <p:sp>
        <p:nvSpPr>
          <p:cNvPr id="5" name="Google Shape;164;p8"/>
          <p:cNvSpPr txBox="1"/>
          <p:nvPr/>
        </p:nvSpPr>
        <p:spPr>
          <a:xfrm>
            <a:off x="3499946" y="1626689"/>
            <a:ext cx="4099034" cy="5847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B050"/>
                </a:solidFill>
                <a:ea typeface="Quattrocento Sans"/>
                <a:cs typeface="Quattrocento Sans"/>
                <a:sym typeface="Quattrocento Sans"/>
              </a:rPr>
              <a:t>Core Classes</a:t>
            </a:r>
            <a:endParaRPr dirty="0">
              <a:solidFill>
                <a:srgbClr val="00B05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316216"/>
              </p:ext>
            </p:extLst>
          </p:nvPr>
        </p:nvGraphicFramePr>
        <p:xfrm>
          <a:off x="0" y="2321694"/>
          <a:ext cx="12192000" cy="2909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2990">
                  <a:extLst>
                    <a:ext uri="{9D8B030D-6E8A-4147-A177-3AD203B41FA5}">
                      <a16:colId xmlns:a16="http://schemas.microsoft.com/office/drawing/2014/main" val="4220345586"/>
                    </a:ext>
                  </a:extLst>
                </a:gridCol>
                <a:gridCol w="3083717">
                  <a:extLst>
                    <a:ext uri="{9D8B030D-6E8A-4147-A177-3AD203B41FA5}">
                      <a16:colId xmlns:a16="http://schemas.microsoft.com/office/drawing/2014/main" val="3211924608"/>
                    </a:ext>
                  </a:extLst>
                </a:gridCol>
                <a:gridCol w="2953756">
                  <a:extLst>
                    <a:ext uri="{9D8B030D-6E8A-4147-A177-3AD203B41FA5}">
                      <a16:colId xmlns:a16="http://schemas.microsoft.com/office/drawing/2014/main" val="620329523"/>
                    </a:ext>
                  </a:extLst>
                </a:gridCol>
                <a:gridCol w="3171537">
                  <a:extLst>
                    <a:ext uri="{9D8B030D-6E8A-4147-A177-3AD203B41FA5}">
                      <a16:colId xmlns:a16="http://schemas.microsoft.com/office/drawing/2014/main" val="1959213825"/>
                    </a:ext>
                  </a:extLst>
                </a:gridCol>
              </a:tblGrid>
              <a:tr h="716146">
                <a:tc>
                  <a:txBody>
                    <a:bodyPr/>
                    <a:lstStyle/>
                    <a:p>
                      <a:r>
                        <a:rPr lang="en-US" sz="3200" i="1" dirty="0"/>
                        <a:t>9</a:t>
                      </a:r>
                      <a:r>
                        <a:rPr lang="en-US" sz="3200" i="1" baseline="30000" dirty="0"/>
                        <a:t>th</a:t>
                      </a:r>
                      <a:r>
                        <a:rPr lang="en-US" sz="3200" i="1" dirty="0"/>
                        <a:t> Grade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/>
                        <a:t>10</a:t>
                      </a:r>
                      <a:r>
                        <a:rPr lang="en-US" sz="3200" i="1" baseline="30000" dirty="0"/>
                        <a:t>th</a:t>
                      </a:r>
                      <a:r>
                        <a:rPr lang="en-US" sz="3200" i="1" dirty="0"/>
                        <a:t> Grade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/>
                        <a:t>11</a:t>
                      </a:r>
                      <a:r>
                        <a:rPr lang="en-US" sz="3200" i="1" baseline="30000" dirty="0"/>
                        <a:t>th</a:t>
                      </a:r>
                      <a:r>
                        <a:rPr lang="en-US" sz="3200" i="1" dirty="0"/>
                        <a:t> Grade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/>
                        <a:t>12</a:t>
                      </a:r>
                      <a:r>
                        <a:rPr lang="en-US" sz="3200" i="1" baseline="30000" dirty="0"/>
                        <a:t>th</a:t>
                      </a:r>
                      <a:r>
                        <a:rPr lang="en-US" sz="3200" i="1" dirty="0"/>
                        <a:t> Grade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651722"/>
                  </a:ext>
                </a:extLst>
              </a:tr>
              <a:tr h="2193471"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English I -  </a:t>
                      </a:r>
                      <a:r>
                        <a:rPr lang="en-US" sz="2400" dirty="0"/>
                        <a:t>Advanced</a:t>
                      </a:r>
                      <a:endParaRPr lang="en-US" sz="2400" baseline="0" dirty="0"/>
                    </a:p>
                    <a:p>
                      <a:r>
                        <a:rPr lang="en-US" sz="2400" baseline="0" dirty="0"/>
                        <a:t>Algebra I - Advanced </a:t>
                      </a:r>
                    </a:p>
                    <a:p>
                      <a:r>
                        <a:rPr lang="en-US" sz="2400" baseline="0" dirty="0"/>
                        <a:t>Biology -    Advanced</a:t>
                      </a:r>
                    </a:p>
                    <a:p>
                      <a:r>
                        <a:rPr lang="en-US" sz="2400" baseline="0" dirty="0"/>
                        <a:t>Spanish III - Advanced 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English</a:t>
                      </a:r>
                      <a:r>
                        <a:rPr lang="en-US" sz="2400" baseline="0" dirty="0"/>
                        <a:t> II -   </a:t>
                      </a:r>
                      <a:r>
                        <a:rPr lang="en-US" sz="2400" dirty="0"/>
                        <a:t>Advanced</a:t>
                      </a:r>
                      <a:endParaRPr lang="en-US" sz="2400" baseline="0" dirty="0"/>
                    </a:p>
                    <a:p>
                      <a:r>
                        <a:rPr lang="en-US" sz="2400" baseline="0" dirty="0"/>
                        <a:t>Geometry - </a:t>
                      </a:r>
                      <a:r>
                        <a:rPr lang="en-US" sz="2400" dirty="0"/>
                        <a:t>Advanced</a:t>
                      </a:r>
                      <a:endParaRPr lang="en-US" sz="2400" baseline="0" dirty="0"/>
                    </a:p>
                    <a:p>
                      <a:r>
                        <a:rPr lang="en-US" sz="2400" baseline="0" dirty="0"/>
                        <a:t>Chemistry - </a:t>
                      </a:r>
                      <a:r>
                        <a:rPr lang="en-US" sz="2400" dirty="0"/>
                        <a:t>Advanced </a:t>
                      </a:r>
                      <a:endParaRPr lang="en-US" sz="2400" baseline="0" dirty="0"/>
                    </a:p>
                    <a:p>
                      <a:r>
                        <a:rPr lang="en-US" sz="2400" dirty="0"/>
                        <a:t>Spanish III - Advanced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/>
                        <a:t>Algebra II - </a:t>
                      </a:r>
                      <a:r>
                        <a:rPr lang="en-US" sz="2400" dirty="0"/>
                        <a:t>Advanced</a:t>
                      </a:r>
                      <a:endParaRPr lang="en-US" sz="2400" baseline="0" dirty="0"/>
                    </a:p>
                    <a:p>
                      <a:r>
                        <a:rPr lang="en-US" sz="2400" baseline="0" dirty="0"/>
                        <a:t>Spanish III - </a:t>
                      </a:r>
                      <a:r>
                        <a:rPr lang="en-US" sz="2400" dirty="0"/>
                        <a:t>Advanced</a:t>
                      </a:r>
                      <a:endParaRPr lang="en-US" sz="2400" baseline="0" dirty="0"/>
                    </a:p>
                    <a:p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 Sys - Adv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aseline="0" dirty="0" err="1"/>
                        <a:t>PreCalculus</a:t>
                      </a:r>
                      <a:r>
                        <a:rPr lang="en-US" sz="2400" baseline="0" dirty="0"/>
                        <a:t> – </a:t>
                      </a:r>
                      <a:r>
                        <a:rPr lang="en-US" sz="2400" dirty="0"/>
                        <a:t>Advanced</a:t>
                      </a:r>
                    </a:p>
                    <a:p>
                      <a:r>
                        <a:rPr lang="en-US" sz="2400" baseline="0" dirty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650912"/>
                  </a:ext>
                </a:extLst>
              </a:tr>
            </a:tbl>
          </a:graphicData>
        </a:graphic>
      </p:graphicFrame>
      <p:sp>
        <p:nvSpPr>
          <p:cNvPr id="7" name="Google Shape;167;p8"/>
          <p:cNvSpPr/>
          <p:nvPr/>
        </p:nvSpPr>
        <p:spPr>
          <a:xfrm>
            <a:off x="4606719" y="5282648"/>
            <a:ext cx="2194128" cy="1428368"/>
          </a:xfrm>
          <a:prstGeom prst="foldedCorner">
            <a:avLst>
              <a:gd name="adj" fmla="val 16667"/>
            </a:avLst>
          </a:prstGeom>
          <a:solidFill>
            <a:srgbClr val="FFFF99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On Level is offered in all Core Classes</a:t>
            </a:r>
            <a:endParaRPr sz="2400" dirty="0"/>
          </a:p>
        </p:txBody>
      </p:sp>
      <p:pic>
        <p:nvPicPr>
          <p:cNvPr id="8" name="Picture 7" descr="courses4_ic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02635">
            <a:off x="10283900" y="224872"/>
            <a:ext cx="1356360" cy="18665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BE83B7-8405-47A0-AEE7-ECAFEBF2E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47" y="0"/>
            <a:ext cx="1993565" cy="195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1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2560" y="418411"/>
            <a:ext cx="11572240" cy="1071563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6600" b="1" i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Britannic Bold" panose="020B0903060703020204" pitchFamily="34" charset="0"/>
              </a:rPr>
              <a:t>Advanced Placement (AP) Core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290242"/>
              </p:ext>
            </p:extLst>
          </p:nvPr>
        </p:nvGraphicFramePr>
        <p:xfrm>
          <a:off x="386080" y="1755986"/>
          <a:ext cx="11338560" cy="2586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1660130020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407856493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3686478086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3588226792"/>
                    </a:ext>
                  </a:extLst>
                </a:gridCol>
              </a:tblGrid>
              <a:tr h="666327">
                <a:tc>
                  <a:txBody>
                    <a:bodyPr/>
                    <a:lstStyle/>
                    <a:p>
                      <a:r>
                        <a:rPr lang="en-US" sz="3200" i="1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3200" i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3200" i="1" dirty="0">
                          <a:solidFill>
                            <a:schemeClr val="tx1"/>
                          </a:solidFill>
                        </a:rPr>
                        <a:t> 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3200" i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3200" i="1" dirty="0">
                          <a:solidFill>
                            <a:schemeClr val="tx1"/>
                          </a:solidFill>
                        </a:rPr>
                        <a:t> 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3200" i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3200" i="1" dirty="0">
                          <a:solidFill>
                            <a:schemeClr val="tx1"/>
                          </a:solidFill>
                        </a:rPr>
                        <a:t> 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en-US" sz="3200" i="1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sz="3200" i="1" dirty="0">
                          <a:solidFill>
                            <a:schemeClr val="tx1"/>
                          </a:solidFill>
                        </a:rPr>
                        <a:t> Grade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697058"/>
                  </a:ext>
                </a:extLst>
              </a:tr>
              <a:tr h="666327">
                <a:tc>
                  <a:txBody>
                    <a:bodyPr/>
                    <a:lstStyle/>
                    <a:p>
                      <a:r>
                        <a:rPr lang="en-US" sz="2000" dirty="0"/>
                        <a:t>AP  Geography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AP World History</a:t>
                      </a:r>
                    </a:p>
                    <a:p>
                      <a:r>
                        <a:rPr lang="en-US" sz="2000" dirty="0"/>
                        <a:t>AP Spanish IV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AP English III</a:t>
                      </a:r>
                    </a:p>
                    <a:p>
                      <a:r>
                        <a:rPr lang="en-US" sz="2000" dirty="0"/>
                        <a:t>AP US History</a:t>
                      </a:r>
                    </a:p>
                    <a:p>
                      <a:r>
                        <a:rPr lang="en-US" sz="2000" dirty="0"/>
                        <a:t>AP Music Theory</a:t>
                      </a:r>
                    </a:p>
                    <a:p>
                      <a:r>
                        <a:rPr lang="en-US" sz="2000" dirty="0"/>
                        <a:t>AP Spanish III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AP English</a:t>
                      </a:r>
                      <a:r>
                        <a:rPr lang="en-US" sz="2000" baseline="0" dirty="0"/>
                        <a:t> IV</a:t>
                      </a:r>
                    </a:p>
                    <a:p>
                      <a:r>
                        <a:rPr lang="en-US" sz="2000" baseline="0" dirty="0"/>
                        <a:t>AP Government</a:t>
                      </a:r>
                    </a:p>
                    <a:p>
                      <a:r>
                        <a:rPr lang="en-US" sz="2000" baseline="0" dirty="0"/>
                        <a:t>AP Economics</a:t>
                      </a:r>
                    </a:p>
                    <a:p>
                      <a:r>
                        <a:rPr lang="en-US" sz="2000" baseline="0" dirty="0"/>
                        <a:t>AP Calculus</a:t>
                      </a:r>
                    </a:p>
                    <a:p>
                      <a:r>
                        <a:rPr lang="en-US" sz="2000" baseline="0" dirty="0"/>
                        <a:t>AP Physics</a:t>
                      </a:r>
                    </a:p>
                    <a:p>
                      <a:r>
                        <a:rPr lang="en-US" sz="2000" baseline="0" dirty="0"/>
                        <a:t>AP Spanish IV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427028"/>
                  </a:ext>
                </a:extLst>
              </a:tr>
            </a:tbl>
          </a:graphicData>
        </a:graphic>
      </p:graphicFrame>
      <p:sp>
        <p:nvSpPr>
          <p:cNvPr id="7" name="Google Shape;175;p9"/>
          <p:cNvSpPr txBox="1"/>
          <p:nvPr/>
        </p:nvSpPr>
        <p:spPr>
          <a:xfrm>
            <a:off x="386080" y="4608565"/>
            <a:ext cx="11572240" cy="9848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College Credit is determined by college attending and by score on College Board AP Exam at the end of the course</a:t>
            </a:r>
            <a:endParaRPr sz="1900" dirty="0"/>
          </a:p>
        </p:txBody>
      </p:sp>
    </p:spTree>
    <p:extLst>
      <p:ext uri="{BB962C8B-B14F-4D97-AF65-F5344CB8AC3E}">
        <p14:creationId xmlns:p14="http://schemas.microsoft.com/office/powerpoint/2010/main" val="923862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5924</TotalTime>
  <Words>1360</Words>
  <Application>Microsoft Office PowerPoint</Application>
  <PresentationFormat>Widescreen</PresentationFormat>
  <Paragraphs>392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Adobe Devanagari</vt:lpstr>
      <vt:lpstr>Aharoni</vt:lpstr>
      <vt:lpstr>Arial</vt:lpstr>
      <vt:lpstr>Bilbo</vt:lpstr>
      <vt:lpstr>Britannic Bold</vt:lpstr>
      <vt:lpstr>Calibri</vt:lpstr>
      <vt:lpstr>Calibri Light</vt:lpstr>
      <vt:lpstr>Comic Sans MS</vt:lpstr>
      <vt:lpstr>Quattrocento Sans</vt:lpstr>
      <vt:lpstr>Tahoma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What’s different from Middle School  to High School</vt:lpstr>
      <vt:lpstr>Earning Credits </vt:lpstr>
      <vt:lpstr>Foundation High School Plan with Endorsement(s)</vt:lpstr>
      <vt:lpstr>Course Levels</vt:lpstr>
      <vt:lpstr>Advanced Courses</vt:lpstr>
      <vt:lpstr>Advanced Placement (AP) Core</vt:lpstr>
      <vt:lpstr>Dual Credit</vt:lpstr>
      <vt:lpstr>State Assessment (STAAR): Graduation Requirement</vt:lpstr>
      <vt:lpstr>Core Courses for 9th grade</vt:lpstr>
      <vt:lpstr>Additional Courses Needed</vt:lpstr>
      <vt:lpstr>Physical Education/Athletics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Spring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Dekaney High School</dc:title>
  <dc:creator>ANGELA ROBERTS</dc:creator>
  <cp:lastModifiedBy>Moses, Yusheba T</cp:lastModifiedBy>
  <cp:revision>158</cp:revision>
  <dcterms:created xsi:type="dcterms:W3CDTF">2020-12-14T19:07:22Z</dcterms:created>
  <dcterms:modified xsi:type="dcterms:W3CDTF">2021-04-26T19:27:44Z</dcterms:modified>
</cp:coreProperties>
</file>